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57" r:id="rId4"/>
    <p:sldId id="258" r:id="rId5"/>
    <p:sldId id="259" r:id="rId6"/>
    <p:sldId id="260" r:id="rId7"/>
    <p:sldId id="261"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CAD905B-CB87-452A-A4DE-12358F35212C}" type="datetimeFigureOut">
              <a:rPr lang="ru-RU" smtClean="0"/>
              <a:t>25.10.2021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C9A7A1-FDBE-410B-A00E-A08DF505BD04}"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AD905B-CB87-452A-A4DE-12358F35212C}" type="datetimeFigureOut">
              <a:rPr lang="ru-RU" smtClean="0"/>
              <a:t>25.10.2021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C9A7A1-FDBE-410B-A00E-A08DF505BD0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AD905B-CB87-452A-A4DE-12358F35212C}" type="datetimeFigureOut">
              <a:rPr lang="ru-RU" smtClean="0"/>
              <a:t>25.10.2021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C9A7A1-FDBE-410B-A00E-A08DF505BD0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AD905B-CB87-452A-A4DE-12358F35212C}" type="datetimeFigureOut">
              <a:rPr lang="ru-RU" smtClean="0"/>
              <a:t>25.10.2021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C9A7A1-FDBE-410B-A00E-A08DF505BD04}"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CAD905B-CB87-452A-A4DE-12358F35212C}" type="datetimeFigureOut">
              <a:rPr lang="ru-RU" smtClean="0"/>
              <a:t>25.10.2021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C9A7A1-FDBE-410B-A00E-A08DF505BD04}"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CAD905B-CB87-452A-A4DE-12358F35212C}" type="datetimeFigureOut">
              <a:rPr lang="ru-RU" smtClean="0"/>
              <a:t>25.10.2021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3C9A7A1-FDBE-410B-A00E-A08DF505BD04}"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CAD905B-CB87-452A-A4DE-12358F35212C}" type="datetimeFigureOut">
              <a:rPr lang="ru-RU" smtClean="0"/>
              <a:t>25.10.2021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3C9A7A1-FDBE-410B-A00E-A08DF505BD04}"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CAD905B-CB87-452A-A4DE-12358F35212C}" type="datetimeFigureOut">
              <a:rPr lang="ru-RU" smtClean="0"/>
              <a:t>25.10.2021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3C9A7A1-FDBE-410B-A00E-A08DF505BD04}"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CAD905B-CB87-452A-A4DE-12358F35212C}" type="datetimeFigureOut">
              <a:rPr lang="ru-RU" smtClean="0"/>
              <a:t>25.10.2021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3C9A7A1-FDBE-410B-A00E-A08DF505BD0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CAD905B-CB87-452A-A4DE-12358F35212C}" type="datetimeFigureOut">
              <a:rPr lang="ru-RU" smtClean="0"/>
              <a:t>25.10.2021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3C9A7A1-FDBE-410B-A00E-A08DF505BD04}"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CAD905B-CB87-452A-A4DE-12358F35212C}" type="datetimeFigureOut">
              <a:rPr lang="ru-RU" smtClean="0"/>
              <a:t>25.10.2021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3C9A7A1-FDBE-410B-A00E-A08DF505BD04}"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AD905B-CB87-452A-A4DE-12358F35212C}" type="datetimeFigureOut">
              <a:rPr lang="ru-RU" smtClean="0"/>
              <a:t>25.10.2021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C9A7A1-FDBE-410B-A00E-A08DF505BD04}"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kratkoebio.ru/sofiya-gubajdulina-kratkaya-biografiya/"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ru.wikipedia.org/wiki&#1043;&#1091;&#1073;&#1072;&#1081;&#1076;&#1091;&#1083;&#1080;&#1085;&#1072;,_&#1057;&#1086;&#1092;&#1080;&#1103;_&#1040;&#1089;&#1075;&#1072;&#1090;&#1086;&#1074;&#1085;&#107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Лист шаблона Музыка Powerpoint"/>
          <p:cNvPicPr>
            <a:picLocks noChangeAspect="1" noChangeArrowheads="1"/>
          </p:cNvPicPr>
          <p:nvPr/>
        </p:nvPicPr>
        <p:blipFill>
          <a:blip r:embed="rId2" cstate="print"/>
          <a:srcRect b="3801"/>
          <a:stretch>
            <a:fillRect/>
          </a:stretch>
        </p:blipFill>
        <p:spPr bwMode="auto">
          <a:xfrm>
            <a:off x="0" y="0"/>
            <a:ext cx="9144000" cy="6858000"/>
          </a:xfrm>
          <a:prstGeom prst="rect">
            <a:avLst/>
          </a:prstGeom>
          <a:noFill/>
        </p:spPr>
      </p:pic>
      <p:sp>
        <p:nvSpPr>
          <p:cNvPr id="3" name="Прямоугольник 2"/>
          <p:cNvSpPr/>
          <p:nvPr/>
        </p:nvSpPr>
        <p:spPr>
          <a:xfrm>
            <a:off x="539552" y="1268760"/>
            <a:ext cx="4536504" cy="2800767"/>
          </a:xfrm>
          <a:prstGeom prst="rect">
            <a:avLst/>
          </a:prstGeom>
        </p:spPr>
        <p:txBody>
          <a:bodyPr wrap="square">
            <a:spAutoFit/>
          </a:bodyPr>
          <a:lstStyle/>
          <a:p>
            <a:r>
              <a:rPr lang="ru-RU" sz="4400" b="1" i="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Gabriola" pitchFamily="82" charset="0"/>
              </a:rPr>
              <a:t>«Без </a:t>
            </a:r>
            <a:r>
              <a:rPr lang="ru-RU" sz="4400" b="1" i="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Gabriola" pitchFamily="82" charset="0"/>
              </a:rPr>
              <a:t> казанского </a:t>
            </a:r>
            <a:r>
              <a:rPr lang="ru-RU" sz="4400" b="1" i="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Gabriola" pitchFamily="82" charset="0"/>
              </a:rPr>
              <a:t>периода композитора </a:t>
            </a:r>
            <a:r>
              <a:rPr lang="ru-RU" sz="4400" b="1" i="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Gabriola" pitchFamily="82" charset="0"/>
              </a:rPr>
              <a:t> бы  из </a:t>
            </a:r>
            <a:r>
              <a:rPr lang="ru-RU" sz="4400" b="1" i="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Gabriola" pitchFamily="82" charset="0"/>
              </a:rPr>
              <a:t>меня не получилось» </a:t>
            </a:r>
          </a:p>
        </p:txBody>
      </p:sp>
      <p:sp>
        <p:nvSpPr>
          <p:cNvPr id="4" name="TextBox 3"/>
          <p:cNvSpPr txBox="1"/>
          <p:nvPr/>
        </p:nvSpPr>
        <p:spPr>
          <a:xfrm>
            <a:off x="1115616" y="188640"/>
            <a:ext cx="6840760" cy="584775"/>
          </a:xfrm>
          <a:prstGeom prst="rect">
            <a:avLst/>
          </a:prstGeom>
          <a:noFill/>
        </p:spPr>
        <p:txBody>
          <a:bodyPr wrap="square" rtlCol="0">
            <a:spAutoFit/>
          </a:bodyPr>
          <a:lstStyle/>
          <a:p>
            <a:pPr algn="ctr"/>
            <a:r>
              <a:rPr lang="ru-RU" b="1" dirty="0" smtClean="0">
                <a:solidFill>
                  <a:schemeClr val="bg1"/>
                </a:solidFill>
                <a:latin typeface="Verdana" pitchFamily="34" charset="0"/>
                <a:ea typeface="Verdana" pitchFamily="34" charset="0"/>
                <a:cs typeface="Verdana" pitchFamily="34" charset="0"/>
              </a:rPr>
              <a:t>МБУ «ЦБС </a:t>
            </a:r>
            <a:r>
              <a:rPr lang="ru-RU" sz="1400" b="1" dirty="0" smtClean="0">
                <a:solidFill>
                  <a:schemeClr val="bg1"/>
                </a:solidFill>
                <a:latin typeface="Verdana" pitchFamily="34" charset="0"/>
                <a:ea typeface="Verdana" pitchFamily="34" charset="0"/>
                <a:cs typeface="Verdana" pitchFamily="34" charset="0"/>
              </a:rPr>
              <a:t>Верхнеуслонского муниципального района РТ»</a:t>
            </a:r>
          </a:p>
          <a:p>
            <a:pPr algn="ctr"/>
            <a:r>
              <a:rPr lang="ru-RU" sz="1400" b="1" dirty="0" smtClean="0">
                <a:solidFill>
                  <a:schemeClr val="bg1"/>
                </a:solidFill>
                <a:latin typeface="Verdana" pitchFamily="34" charset="0"/>
                <a:ea typeface="Verdana" pitchFamily="34" charset="0"/>
                <a:cs typeface="Verdana" pitchFamily="34" charset="0"/>
              </a:rPr>
              <a:t>Русско-Макуловская библиотека</a:t>
            </a:r>
            <a:endParaRPr lang="ru-RU" sz="1400" b="1" dirty="0">
              <a:solidFill>
                <a:schemeClr val="bg1"/>
              </a:solidFill>
              <a:latin typeface="Verdana" pitchFamily="34" charset="0"/>
              <a:ea typeface="Verdana" pitchFamily="34" charset="0"/>
              <a:cs typeface="Verdana" pitchFamily="34" charset="0"/>
            </a:endParaRPr>
          </a:p>
        </p:txBody>
      </p:sp>
      <p:sp>
        <p:nvSpPr>
          <p:cNvPr id="4098" name="AutoShape 2" descr="София Асгатовна Губайдулина (Sofia Gubaidulina) | Belcanto.r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0" name="AutoShape 4" descr="София Асгатовна Губайдулина (Sofia Gubaidulina) | Belcanto.r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102" name="Picture 6" descr="София Асгатовна Губайдулина (Sofia Gubaidulina) | Belcanto.ru"/>
          <p:cNvPicPr>
            <a:picLocks noChangeAspect="1" noChangeArrowheads="1"/>
          </p:cNvPicPr>
          <p:nvPr/>
        </p:nvPicPr>
        <p:blipFill>
          <a:blip r:embed="rId3" cstate="print"/>
          <a:srcRect/>
          <a:stretch>
            <a:fillRect/>
          </a:stretch>
        </p:blipFill>
        <p:spPr bwMode="auto">
          <a:xfrm>
            <a:off x="5580112" y="1196752"/>
            <a:ext cx="2853057" cy="3626768"/>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8" name="Прямоугольник 7"/>
          <p:cNvSpPr/>
          <p:nvPr/>
        </p:nvSpPr>
        <p:spPr>
          <a:xfrm>
            <a:off x="467544" y="4149080"/>
            <a:ext cx="4572000" cy="584775"/>
          </a:xfrm>
          <a:prstGeom prst="rect">
            <a:avLst/>
          </a:prstGeom>
        </p:spPr>
        <p:txBody>
          <a:bodyPr>
            <a:spAutoFit/>
          </a:bodyPr>
          <a:lstStyle/>
          <a:p>
            <a:pPr algn="ctr"/>
            <a:r>
              <a:rPr lang="ru-RU" sz="1600" b="1" dirty="0">
                <a:solidFill>
                  <a:srgbClr val="002060"/>
                </a:solidFill>
                <a:latin typeface="Verdana" pitchFamily="34" charset="0"/>
                <a:ea typeface="Verdana" pitchFamily="34" charset="0"/>
                <a:cs typeface="Verdana" pitchFamily="34" charset="0"/>
              </a:rPr>
              <a:t> </a:t>
            </a:r>
            <a:r>
              <a:rPr lang="ru-RU" sz="1600" b="1" dirty="0" smtClean="0">
                <a:solidFill>
                  <a:srgbClr val="002060"/>
                </a:solidFill>
                <a:latin typeface="Verdana" pitchFamily="34" charset="0"/>
                <a:ea typeface="Verdana" pitchFamily="34" charset="0"/>
                <a:cs typeface="Verdana" pitchFamily="34" charset="0"/>
              </a:rPr>
              <a:t>презентация  </a:t>
            </a:r>
            <a:r>
              <a:rPr lang="ru-RU" sz="1600" b="1" dirty="0">
                <a:solidFill>
                  <a:srgbClr val="002060"/>
                </a:solidFill>
                <a:latin typeface="Verdana" pitchFamily="34" charset="0"/>
                <a:ea typeface="Verdana" pitchFamily="34" charset="0"/>
                <a:cs typeface="Verdana" pitchFamily="34" charset="0"/>
              </a:rPr>
              <a:t>к 90-летию со дня рождения Софии Губайдуллиной</a:t>
            </a:r>
          </a:p>
        </p:txBody>
      </p:sp>
      <p:sp>
        <p:nvSpPr>
          <p:cNvPr id="9" name="TextBox 8"/>
          <p:cNvSpPr txBox="1"/>
          <p:nvPr/>
        </p:nvSpPr>
        <p:spPr>
          <a:xfrm>
            <a:off x="179512" y="6396335"/>
            <a:ext cx="1080120" cy="461665"/>
          </a:xfrm>
          <a:prstGeom prst="rect">
            <a:avLst/>
          </a:prstGeom>
          <a:noFill/>
        </p:spPr>
        <p:txBody>
          <a:bodyPr wrap="square" rtlCol="0">
            <a:spAutoFit/>
          </a:bodyPr>
          <a:lstStyle/>
          <a:p>
            <a:r>
              <a:rPr lang="ru-RU" sz="2400" b="1" dirty="0" smtClean="0">
                <a:solidFill>
                  <a:srgbClr val="002060"/>
                </a:solidFill>
              </a:rPr>
              <a:t>2021</a:t>
            </a:r>
            <a:endParaRPr lang="ru-RU" sz="2400" b="1"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Лист шаблона Музыка Powerpoint"/>
          <p:cNvPicPr>
            <a:picLocks noChangeAspect="1" noChangeArrowheads="1"/>
          </p:cNvPicPr>
          <p:nvPr/>
        </p:nvPicPr>
        <p:blipFill>
          <a:blip r:embed="rId2" cstate="print"/>
          <a:srcRect b="3801"/>
          <a:stretch>
            <a:fillRect/>
          </a:stretch>
        </p:blipFill>
        <p:spPr bwMode="auto">
          <a:xfrm>
            <a:off x="0" y="0"/>
            <a:ext cx="9144000" cy="6858000"/>
          </a:xfrm>
          <a:prstGeom prst="rect">
            <a:avLst/>
          </a:prstGeom>
          <a:noFill/>
        </p:spPr>
      </p:pic>
      <p:sp>
        <p:nvSpPr>
          <p:cNvPr id="3" name="Прямоугольник 2"/>
          <p:cNvSpPr/>
          <p:nvPr/>
        </p:nvSpPr>
        <p:spPr>
          <a:xfrm>
            <a:off x="467544" y="1052736"/>
            <a:ext cx="8208912" cy="2062103"/>
          </a:xfrm>
          <a:prstGeom prst="rect">
            <a:avLst/>
          </a:prstGeom>
          <a:solidFill>
            <a:schemeClr val="accent1">
              <a:lumMod val="40000"/>
              <a:lumOff val="60000"/>
            </a:schemeClr>
          </a:solidFill>
        </p:spPr>
        <p:txBody>
          <a:bodyPr wrap="square">
            <a:spAutoFit/>
          </a:bodyPr>
          <a:lstStyle/>
          <a:p>
            <a:pPr fontAlgn="base"/>
            <a:endParaRPr lang="ru-RU" sz="1600" b="1" dirty="0" smtClean="0">
              <a:latin typeface="Verdana" pitchFamily="34" charset="0"/>
              <a:ea typeface="Verdana" pitchFamily="34" charset="0"/>
              <a:cs typeface="Verdana" pitchFamily="34" charset="0"/>
            </a:endParaRPr>
          </a:p>
          <a:p>
            <a:pPr fontAlgn="base"/>
            <a:r>
              <a:rPr lang="ru-RU" sz="1600" b="1" dirty="0" smtClean="0">
                <a:latin typeface="Verdana" pitchFamily="34" charset="0"/>
                <a:ea typeface="Verdana" pitchFamily="34" charset="0"/>
                <a:cs typeface="Verdana" pitchFamily="34" charset="0"/>
              </a:rPr>
              <a:t>София </a:t>
            </a:r>
            <a:r>
              <a:rPr lang="ru-RU" sz="1600" b="1" dirty="0" err="1" smtClean="0">
                <a:latin typeface="Verdana" pitchFamily="34" charset="0"/>
                <a:ea typeface="Verdana" pitchFamily="34" charset="0"/>
                <a:cs typeface="Verdana" pitchFamily="34" charset="0"/>
              </a:rPr>
              <a:t>Губайдулина</a:t>
            </a:r>
            <a:r>
              <a:rPr lang="ru-RU" sz="1600" b="1" dirty="0" smtClean="0">
                <a:latin typeface="Verdana" pitchFamily="34" charset="0"/>
                <a:ea typeface="Verdana" pitchFamily="34" charset="0"/>
                <a:cs typeface="Verdana" pitchFamily="34" charset="0"/>
              </a:rPr>
              <a:t> — краткая биография - </a:t>
            </a:r>
            <a:r>
              <a:rPr lang="en-US" sz="1600" b="1" dirty="0" smtClean="0">
                <a:latin typeface="Verdana" pitchFamily="34" charset="0"/>
                <a:ea typeface="Verdana" pitchFamily="34" charset="0"/>
                <a:cs typeface="Verdana" pitchFamily="34" charset="0"/>
                <a:hlinkClick r:id="rId3"/>
              </a:rPr>
              <a:t>https://kratkoebio.ru/sofiya-gubajdulina-kratkaya-biografiya/</a:t>
            </a:r>
            <a:r>
              <a:rPr lang="ru-RU" sz="1600" b="1" dirty="0" smtClean="0">
                <a:latin typeface="Verdana" pitchFamily="34" charset="0"/>
                <a:ea typeface="Verdana" pitchFamily="34" charset="0"/>
                <a:cs typeface="Verdana" pitchFamily="34" charset="0"/>
              </a:rPr>
              <a:t>;</a:t>
            </a:r>
          </a:p>
          <a:p>
            <a:pPr fontAlgn="base"/>
            <a:endParaRPr lang="ru-RU" sz="1600" b="1" dirty="0">
              <a:latin typeface="Verdana" pitchFamily="34" charset="0"/>
              <a:ea typeface="Verdana" pitchFamily="34" charset="0"/>
              <a:cs typeface="Verdana" pitchFamily="34" charset="0"/>
            </a:endParaRPr>
          </a:p>
          <a:p>
            <a:pPr fontAlgn="base"/>
            <a:r>
              <a:rPr lang="ru-RU" sz="1600" b="1" dirty="0" err="1">
                <a:latin typeface="Verdana" pitchFamily="34" charset="0"/>
                <a:ea typeface="Verdana" pitchFamily="34" charset="0"/>
                <a:cs typeface="Verdana" pitchFamily="34" charset="0"/>
              </a:rPr>
              <a:t>Губайдулина</a:t>
            </a:r>
            <a:r>
              <a:rPr lang="ru-RU" sz="1600" b="1" dirty="0">
                <a:latin typeface="Verdana" pitchFamily="34" charset="0"/>
                <a:ea typeface="Verdana" pitchFamily="34" charset="0"/>
                <a:cs typeface="Verdana" pitchFamily="34" charset="0"/>
              </a:rPr>
              <a:t>, София </a:t>
            </a:r>
            <a:r>
              <a:rPr lang="ru-RU" sz="1600" b="1" dirty="0" err="1" smtClean="0">
                <a:latin typeface="Verdana" pitchFamily="34" charset="0"/>
                <a:ea typeface="Verdana" pitchFamily="34" charset="0"/>
                <a:cs typeface="Verdana" pitchFamily="34" charset="0"/>
              </a:rPr>
              <a:t>Асгатовна</a:t>
            </a:r>
            <a:r>
              <a:rPr lang="ru-RU" sz="1600" b="1" dirty="0" smtClean="0">
                <a:latin typeface="Verdana" pitchFamily="34" charset="0"/>
                <a:ea typeface="Verdana" pitchFamily="34" charset="0"/>
                <a:cs typeface="Verdana" pitchFamily="34" charset="0"/>
              </a:rPr>
              <a:t> </a:t>
            </a:r>
            <a:r>
              <a:rPr lang="ru-RU" sz="1600" dirty="0" smtClean="0">
                <a:latin typeface="Verdana" pitchFamily="34" charset="0"/>
                <a:ea typeface="Verdana" pitchFamily="34" charset="0"/>
                <a:cs typeface="Verdana" pitchFamily="34" charset="0"/>
              </a:rPr>
              <a:t>- </a:t>
            </a:r>
            <a:r>
              <a:rPr lang="en-US" sz="1600" dirty="0" smtClean="0">
                <a:latin typeface="Verdana" pitchFamily="34" charset="0"/>
                <a:ea typeface="Verdana" pitchFamily="34" charset="0"/>
                <a:cs typeface="Verdana" pitchFamily="34" charset="0"/>
                <a:hlinkClick r:id="rId4"/>
              </a:rPr>
              <a:t>https://ru.wikipedia.org/wiki</a:t>
            </a:r>
            <a:r>
              <a:rPr lang="ru-RU" sz="1600" dirty="0" err="1" smtClean="0">
                <a:latin typeface="Verdana" pitchFamily="34" charset="0"/>
                <a:ea typeface="Verdana" pitchFamily="34" charset="0"/>
                <a:cs typeface="Verdana" pitchFamily="34" charset="0"/>
                <a:hlinkClick r:id="rId4"/>
              </a:rPr>
              <a:t>Губайдулина,_София_Асгатовна</a:t>
            </a:r>
            <a:r>
              <a:rPr lang="ru-RU" sz="1600" dirty="0" smtClean="0">
                <a:latin typeface="Verdana" pitchFamily="34" charset="0"/>
                <a:ea typeface="Verdana" pitchFamily="34" charset="0"/>
                <a:cs typeface="Verdana" pitchFamily="34" charset="0"/>
              </a:rPr>
              <a:t>  </a:t>
            </a:r>
            <a:endParaRPr lang="ru-RU" sz="1600" dirty="0">
              <a:latin typeface="Verdana" pitchFamily="34" charset="0"/>
              <a:ea typeface="Verdana" pitchFamily="34" charset="0"/>
              <a:cs typeface="Verdana" pitchFamily="34" charset="0"/>
            </a:endParaRPr>
          </a:p>
          <a:p>
            <a:pPr fontAlgn="base"/>
            <a:endParaRPr lang="ru-RU" sz="1600" b="1" dirty="0" smtClean="0"/>
          </a:p>
          <a:p>
            <a:pPr fontAlgn="base"/>
            <a:endParaRPr lang="ru-RU" sz="1600" b="1" dirty="0"/>
          </a:p>
        </p:txBody>
      </p:sp>
      <p:sp>
        <p:nvSpPr>
          <p:cNvPr id="6" name="TextBox 5"/>
          <p:cNvSpPr txBox="1"/>
          <p:nvPr/>
        </p:nvSpPr>
        <p:spPr>
          <a:xfrm>
            <a:off x="2195736" y="332656"/>
            <a:ext cx="4608512" cy="461665"/>
          </a:xfrm>
          <a:prstGeom prst="rect">
            <a:avLst/>
          </a:prstGeom>
          <a:noFill/>
        </p:spPr>
        <p:txBody>
          <a:bodyPr wrap="square" rtlCol="0">
            <a:spAutoFit/>
          </a:bodyPr>
          <a:lstStyle/>
          <a:p>
            <a:pPr algn="ctr"/>
            <a:r>
              <a:rPr lang="ru-RU" sz="2400" b="1" dirty="0" smtClean="0">
                <a:solidFill>
                  <a:schemeClr val="bg1"/>
                </a:solidFill>
                <a:latin typeface="Verdana" pitchFamily="34" charset="0"/>
                <a:ea typeface="Verdana" pitchFamily="34" charset="0"/>
                <a:cs typeface="Verdana" pitchFamily="34" charset="0"/>
              </a:rPr>
              <a:t>Источники:</a:t>
            </a:r>
            <a:endParaRPr lang="ru-RU" sz="2400" b="1" dirty="0">
              <a:solidFill>
                <a:schemeClr val="bg1"/>
              </a:solidFill>
              <a:latin typeface="Verdana" pitchFamily="34" charset="0"/>
              <a:ea typeface="Verdana" pitchFamily="34" charset="0"/>
              <a:cs typeface="Verdana" pitchFamily="34" charset="0"/>
            </a:endParaRPr>
          </a:p>
        </p:txBody>
      </p:sp>
      <p:sp>
        <p:nvSpPr>
          <p:cNvPr id="7" name="TextBox 6"/>
          <p:cNvSpPr txBox="1"/>
          <p:nvPr/>
        </p:nvSpPr>
        <p:spPr>
          <a:xfrm>
            <a:off x="611560" y="3212976"/>
            <a:ext cx="7632848" cy="646331"/>
          </a:xfrm>
          <a:prstGeom prst="rect">
            <a:avLst/>
          </a:prstGeom>
          <a:noFill/>
        </p:spPr>
        <p:txBody>
          <a:bodyPr wrap="square" rtlCol="0">
            <a:spAutoFit/>
          </a:bodyPr>
          <a:lstStyle/>
          <a:p>
            <a:pPr algn="ctr"/>
            <a:r>
              <a:rPr lang="ru-RU" b="1" dirty="0" smtClean="0">
                <a:solidFill>
                  <a:srgbClr val="002060"/>
                </a:solidFill>
                <a:latin typeface="Verdana" pitchFamily="34" charset="0"/>
                <a:ea typeface="Verdana" pitchFamily="34" charset="0"/>
                <a:cs typeface="Verdana" pitchFamily="34" charset="0"/>
              </a:rPr>
              <a:t>В презентации использованы материалы и фотодокументы из свободного доступа Интернет.</a:t>
            </a:r>
            <a:endParaRPr lang="ru-RU" b="1" dirty="0">
              <a:solidFill>
                <a:srgbClr val="002060"/>
              </a:solidFill>
              <a:latin typeface="Verdana" pitchFamily="34" charset="0"/>
              <a:ea typeface="Verdana" pitchFamily="34" charset="0"/>
              <a:cs typeface="Verdana" pitchFamily="34" charset="0"/>
            </a:endParaRPr>
          </a:p>
        </p:txBody>
      </p:sp>
      <p:sp>
        <p:nvSpPr>
          <p:cNvPr id="8" name="TextBox 7"/>
          <p:cNvSpPr txBox="1"/>
          <p:nvPr/>
        </p:nvSpPr>
        <p:spPr>
          <a:xfrm>
            <a:off x="5004048" y="4365104"/>
            <a:ext cx="3888432" cy="923330"/>
          </a:xfrm>
          <a:prstGeom prst="rect">
            <a:avLst/>
          </a:prstGeom>
          <a:noFill/>
        </p:spPr>
        <p:txBody>
          <a:bodyPr wrap="square" rtlCol="0">
            <a:spAutoFit/>
          </a:bodyPr>
          <a:lstStyle/>
          <a:p>
            <a:pPr algn="r"/>
            <a:r>
              <a:rPr lang="ru-RU" b="1" dirty="0" smtClean="0">
                <a:solidFill>
                  <a:srgbClr val="002060"/>
                </a:solidFill>
              </a:rPr>
              <a:t>Работу выполнила заведующая </a:t>
            </a:r>
          </a:p>
          <a:p>
            <a:pPr algn="r"/>
            <a:r>
              <a:rPr lang="ru-RU" b="1" dirty="0" smtClean="0">
                <a:solidFill>
                  <a:srgbClr val="002060"/>
                </a:solidFill>
              </a:rPr>
              <a:t>Русско-Макуловской библиотекой </a:t>
            </a:r>
          </a:p>
          <a:p>
            <a:pPr algn="r"/>
            <a:r>
              <a:rPr lang="ru-RU" b="1" dirty="0" smtClean="0">
                <a:solidFill>
                  <a:srgbClr val="002060"/>
                </a:solidFill>
              </a:rPr>
              <a:t>Першина Н.А</a:t>
            </a:r>
            <a:r>
              <a:rPr lang="ru-RU" dirty="0" smtClean="0"/>
              <a:t>.</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Лист шаблона Музыка Powerpoint"/>
          <p:cNvPicPr>
            <a:picLocks noChangeAspect="1" noChangeArrowheads="1"/>
          </p:cNvPicPr>
          <p:nvPr/>
        </p:nvPicPr>
        <p:blipFill>
          <a:blip r:embed="rId2" cstate="print"/>
          <a:srcRect b="3801"/>
          <a:stretch>
            <a:fillRect/>
          </a:stretch>
        </p:blipFill>
        <p:spPr bwMode="auto">
          <a:xfrm>
            <a:off x="0" y="0"/>
            <a:ext cx="9144000" cy="6858000"/>
          </a:xfrm>
          <a:prstGeom prst="rect">
            <a:avLst/>
          </a:prstGeom>
          <a:noFill/>
        </p:spPr>
      </p:pic>
      <p:sp>
        <p:nvSpPr>
          <p:cNvPr id="5" name="Прямоугольник 4"/>
          <p:cNvSpPr/>
          <p:nvPr/>
        </p:nvSpPr>
        <p:spPr>
          <a:xfrm>
            <a:off x="2195736" y="332656"/>
            <a:ext cx="4176464" cy="400110"/>
          </a:xfrm>
          <a:prstGeom prst="rect">
            <a:avLst/>
          </a:prstGeom>
        </p:spPr>
        <p:txBody>
          <a:bodyPr wrap="square">
            <a:spAutoFit/>
          </a:bodyPr>
          <a:lstStyle/>
          <a:p>
            <a:pPr algn="ctr" fontAlgn="base"/>
            <a:r>
              <a:rPr lang="ru-RU" sz="2000" b="1" dirty="0">
                <a:solidFill>
                  <a:schemeClr val="bg1"/>
                </a:solidFill>
                <a:latin typeface="Verdana" pitchFamily="34" charset="0"/>
                <a:ea typeface="Verdana" pitchFamily="34" charset="0"/>
                <a:cs typeface="Verdana" pitchFamily="34" charset="0"/>
              </a:rPr>
              <a:t>Детство и юность</a:t>
            </a:r>
          </a:p>
        </p:txBody>
      </p:sp>
      <p:pic>
        <p:nvPicPr>
          <p:cNvPr id="1028" name="Picture 4" descr="Сестры Губайдулины в детстве"/>
          <p:cNvPicPr>
            <a:picLocks noChangeAspect="1" noChangeArrowheads="1"/>
          </p:cNvPicPr>
          <p:nvPr/>
        </p:nvPicPr>
        <p:blipFill>
          <a:blip r:embed="rId3" cstate="print"/>
          <a:srcRect/>
          <a:stretch>
            <a:fillRect/>
          </a:stretch>
        </p:blipFill>
        <p:spPr bwMode="auto">
          <a:xfrm>
            <a:off x="1907704" y="3284984"/>
            <a:ext cx="5143351" cy="31505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Прямоугольник 6"/>
          <p:cNvSpPr/>
          <p:nvPr/>
        </p:nvSpPr>
        <p:spPr>
          <a:xfrm>
            <a:off x="539552" y="1052736"/>
            <a:ext cx="8136904" cy="1754326"/>
          </a:xfrm>
          <a:prstGeom prst="rect">
            <a:avLst/>
          </a:prstGeom>
          <a:solidFill>
            <a:schemeClr val="accent1">
              <a:lumMod val="40000"/>
              <a:lumOff val="60000"/>
            </a:schemeClr>
          </a:solidFill>
        </p:spPr>
        <p:txBody>
          <a:bodyPr wrap="square">
            <a:spAutoFit/>
          </a:bodyPr>
          <a:lstStyle/>
          <a:p>
            <a:r>
              <a:rPr lang="ru-RU" b="1" dirty="0">
                <a:solidFill>
                  <a:srgbClr val="002060"/>
                </a:solidFill>
                <a:latin typeface="Verdana" pitchFamily="34" charset="0"/>
                <a:ea typeface="Verdana" pitchFamily="34" charset="0"/>
                <a:cs typeface="Verdana" pitchFamily="34" charset="0"/>
              </a:rPr>
              <a:t>София </a:t>
            </a:r>
            <a:r>
              <a:rPr lang="ru-RU" b="1" dirty="0" err="1">
                <a:solidFill>
                  <a:srgbClr val="002060"/>
                </a:solidFill>
                <a:latin typeface="Verdana" pitchFamily="34" charset="0"/>
                <a:ea typeface="Verdana" pitchFamily="34" charset="0"/>
                <a:cs typeface="Verdana" pitchFamily="34" charset="0"/>
              </a:rPr>
              <a:t>Асгатовна</a:t>
            </a:r>
            <a:r>
              <a:rPr lang="ru-RU" b="1" dirty="0">
                <a:solidFill>
                  <a:srgbClr val="002060"/>
                </a:solidFill>
                <a:latin typeface="Verdana" pitchFamily="34" charset="0"/>
                <a:ea typeface="Verdana" pitchFamily="34" charset="0"/>
                <a:cs typeface="Verdana" pitchFamily="34" charset="0"/>
              </a:rPr>
              <a:t> </a:t>
            </a:r>
            <a:r>
              <a:rPr lang="ru-RU" b="1" dirty="0" err="1">
                <a:solidFill>
                  <a:srgbClr val="002060"/>
                </a:solidFill>
                <a:latin typeface="Verdana" pitchFamily="34" charset="0"/>
                <a:ea typeface="Verdana" pitchFamily="34" charset="0"/>
                <a:cs typeface="Verdana" pitchFamily="34" charset="0"/>
              </a:rPr>
              <a:t>Губайдулина</a:t>
            </a:r>
            <a:r>
              <a:rPr lang="ru-RU" b="1" dirty="0">
                <a:solidFill>
                  <a:srgbClr val="002060"/>
                </a:solidFill>
                <a:latin typeface="Verdana" pitchFamily="34" charset="0"/>
                <a:ea typeface="Verdana" pitchFamily="34" charset="0"/>
                <a:cs typeface="Verdana" pitchFamily="34" charset="0"/>
              </a:rPr>
              <a:t> родилась 24 октября 1931 г. в Чистополе. Отец </a:t>
            </a:r>
            <a:r>
              <a:rPr lang="ru-RU" b="1" dirty="0" err="1">
                <a:solidFill>
                  <a:srgbClr val="002060"/>
                </a:solidFill>
                <a:latin typeface="Verdana" pitchFamily="34" charset="0"/>
                <a:ea typeface="Verdana" pitchFamily="34" charset="0"/>
                <a:cs typeface="Verdana" pitchFamily="34" charset="0"/>
              </a:rPr>
              <a:t>Асгат</a:t>
            </a:r>
            <a:r>
              <a:rPr lang="ru-RU" b="1" dirty="0">
                <a:solidFill>
                  <a:srgbClr val="002060"/>
                </a:solidFill>
                <a:latin typeface="Verdana" pitchFamily="34" charset="0"/>
                <a:ea typeface="Verdana" pitchFamily="34" charset="0"/>
                <a:cs typeface="Verdana" pitchFamily="34" charset="0"/>
              </a:rPr>
              <a:t> </a:t>
            </a:r>
            <a:r>
              <a:rPr lang="ru-RU" b="1" dirty="0" err="1">
                <a:solidFill>
                  <a:srgbClr val="002060"/>
                </a:solidFill>
                <a:latin typeface="Verdana" pitchFamily="34" charset="0"/>
                <a:ea typeface="Verdana" pitchFamily="34" charset="0"/>
                <a:cs typeface="Verdana" pitchFamily="34" charset="0"/>
              </a:rPr>
              <a:t>Масгудович</a:t>
            </a:r>
            <a:r>
              <a:rPr lang="ru-RU" b="1" dirty="0">
                <a:solidFill>
                  <a:srgbClr val="002060"/>
                </a:solidFill>
                <a:latin typeface="Verdana" pitchFamily="34" charset="0"/>
                <a:ea typeface="Verdana" pitchFamily="34" charset="0"/>
                <a:cs typeface="Verdana" pitchFamily="34" charset="0"/>
              </a:rPr>
              <a:t> был горным инженером, а мать </a:t>
            </a:r>
            <a:r>
              <a:rPr lang="ru-RU" b="1" dirty="0" err="1">
                <a:solidFill>
                  <a:srgbClr val="002060"/>
                </a:solidFill>
                <a:latin typeface="Verdana" pitchFamily="34" charset="0"/>
                <a:ea typeface="Verdana" pitchFamily="34" charset="0"/>
                <a:cs typeface="Verdana" pitchFamily="34" charset="0"/>
              </a:rPr>
              <a:t>Федосия</a:t>
            </a:r>
            <a:r>
              <a:rPr lang="ru-RU" b="1" dirty="0">
                <a:solidFill>
                  <a:srgbClr val="002060"/>
                </a:solidFill>
                <a:latin typeface="Verdana" pitchFamily="34" charset="0"/>
                <a:ea typeface="Verdana" pitchFamily="34" charset="0"/>
                <a:cs typeface="Verdana" pitchFamily="34" charset="0"/>
              </a:rPr>
              <a:t> Фёдоровна – учительницей; также у Софии было две старших сестры – Вера и </a:t>
            </a:r>
            <a:r>
              <a:rPr lang="ru-RU" b="1" dirty="0" err="1">
                <a:solidFill>
                  <a:srgbClr val="002060"/>
                </a:solidFill>
                <a:latin typeface="Verdana" pitchFamily="34" charset="0"/>
                <a:ea typeface="Verdana" pitchFamily="34" charset="0"/>
                <a:cs typeface="Verdana" pitchFamily="34" charset="0"/>
              </a:rPr>
              <a:t>Ида</a:t>
            </a:r>
            <a:r>
              <a:rPr lang="ru-RU" b="1" dirty="0">
                <a:solidFill>
                  <a:srgbClr val="002060"/>
                </a:solidFill>
                <a:latin typeface="Verdana" pitchFamily="34" charset="0"/>
                <a:ea typeface="Verdana" pitchFamily="34" charset="0"/>
                <a:cs typeface="Verdana" pitchFamily="34" charset="0"/>
              </a:rPr>
              <a:t>. Через семь месяцев после рождения младшей дочери вся семья переехала в Казань.</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Лист шаблона Музыка Powerpoint"/>
          <p:cNvPicPr>
            <a:picLocks noChangeAspect="1" noChangeArrowheads="1"/>
          </p:cNvPicPr>
          <p:nvPr/>
        </p:nvPicPr>
        <p:blipFill>
          <a:blip r:embed="rId2" cstate="print"/>
          <a:srcRect b="3801"/>
          <a:stretch>
            <a:fillRect/>
          </a:stretch>
        </p:blipFill>
        <p:spPr bwMode="auto">
          <a:xfrm>
            <a:off x="0" y="0"/>
            <a:ext cx="9144000" cy="6858000"/>
          </a:xfrm>
          <a:prstGeom prst="rect">
            <a:avLst/>
          </a:prstGeom>
          <a:noFill/>
        </p:spPr>
      </p:pic>
      <p:sp>
        <p:nvSpPr>
          <p:cNvPr id="3" name="Прямоугольник 2"/>
          <p:cNvSpPr/>
          <p:nvPr/>
        </p:nvSpPr>
        <p:spPr>
          <a:xfrm>
            <a:off x="611560" y="548680"/>
            <a:ext cx="7992888" cy="2031325"/>
          </a:xfrm>
          <a:prstGeom prst="rect">
            <a:avLst/>
          </a:prstGeom>
          <a:solidFill>
            <a:schemeClr val="accent1">
              <a:lumMod val="40000"/>
              <a:lumOff val="60000"/>
            </a:schemeClr>
          </a:solidFill>
        </p:spPr>
        <p:txBody>
          <a:bodyPr wrap="square">
            <a:spAutoFit/>
          </a:bodyPr>
          <a:lstStyle/>
          <a:p>
            <a:r>
              <a:rPr lang="ru-RU" b="1" dirty="0">
                <a:latin typeface="Verdana" pitchFamily="34" charset="0"/>
                <a:ea typeface="Verdana" pitchFamily="34" charset="0"/>
                <a:cs typeface="Verdana" pitchFamily="34" charset="0"/>
              </a:rPr>
              <a:t>Вспоминая эти годы, София говорит, что, хоть родители и принадлежали к разным национальностям, семья была по-настоящему дружной. В детях воспитывали честность и порядочность. Кроме того, им прививали чувство прекрасного: в доме всегда звучала классическая музыка, при любой возможности всей семьёй ходили в театр.</a:t>
            </a:r>
          </a:p>
        </p:txBody>
      </p:sp>
      <p:pic>
        <p:nvPicPr>
          <p:cNvPr id="9218" name="Picture 2" descr="София Губайдулина в молодости"/>
          <p:cNvPicPr>
            <a:picLocks noChangeAspect="1" noChangeArrowheads="1"/>
          </p:cNvPicPr>
          <p:nvPr/>
        </p:nvPicPr>
        <p:blipFill>
          <a:blip r:embed="rId3" cstate="print"/>
          <a:srcRect/>
          <a:stretch>
            <a:fillRect/>
          </a:stretch>
        </p:blipFill>
        <p:spPr bwMode="auto">
          <a:xfrm>
            <a:off x="1979712" y="2852936"/>
            <a:ext cx="4896544" cy="34864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Лист шаблона Музыка Powerpoint"/>
          <p:cNvPicPr>
            <a:picLocks noChangeAspect="1" noChangeArrowheads="1"/>
          </p:cNvPicPr>
          <p:nvPr/>
        </p:nvPicPr>
        <p:blipFill>
          <a:blip r:embed="rId2" cstate="print"/>
          <a:srcRect b="3801"/>
          <a:stretch>
            <a:fillRect/>
          </a:stretch>
        </p:blipFill>
        <p:spPr bwMode="auto">
          <a:xfrm>
            <a:off x="0" y="0"/>
            <a:ext cx="9144000" cy="6858000"/>
          </a:xfrm>
          <a:prstGeom prst="rect">
            <a:avLst/>
          </a:prstGeom>
          <a:noFill/>
        </p:spPr>
      </p:pic>
      <p:sp>
        <p:nvSpPr>
          <p:cNvPr id="3" name="Прямоугольник 2"/>
          <p:cNvSpPr/>
          <p:nvPr/>
        </p:nvSpPr>
        <p:spPr>
          <a:xfrm>
            <a:off x="323528" y="836712"/>
            <a:ext cx="8424936" cy="4524315"/>
          </a:xfrm>
          <a:prstGeom prst="rect">
            <a:avLst/>
          </a:prstGeom>
          <a:solidFill>
            <a:schemeClr val="accent1">
              <a:lumMod val="40000"/>
              <a:lumOff val="60000"/>
            </a:schemeClr>
          </a:solidFill>
        </p:spPr>
        <p:txBody>
          <a:bodyPr wrap="square">
            <a:spAutoFit/>
          </a:bodyPr>
          <a:lstStyle/>
          <a:p>
            <a:pPr fontAlgn="base"/>
            <a:r>
              <a:rPr lang="ru-RU" sz="1600" b="1" dirty="0" smtClean="0">
                <a:latin typeface="Verdana" pitchFamily="34" charset="0"/>
                <a:ea typeface="Verdana" pitchFamily="34" charset="0"/>
                <a:cs typeface="Verdana" pitchFamily="34" charset="0"/>
              </a:rPr>
              <a:t>   В </a:t>
            </a:r>
            <a:r>
              <a:rPr lang="ru-RU" sz="1600" b="1" dirty="0">
                <a:latin typeface="Verdana" pitchFamily="34" charset="0"/>
                <a:ea typeface="Verdana" pitchFamily="34" charset="0"/>
                <a:cs typeface="Verdana" pitchFamily="34" charset="0"/>
              </a:rPr>
              <a:t>1935 г. в семье </a:t>
            </a:r>
            <a:r>
              <a:rPr lang="ru-RU" sz="1600" b="1" dirty="0" err="1">
                <a:latin typeface="Verdana" pitchFamily="34" charset="0"/>
                <a:ea typeface="Verdana" pitchFamily="34" charset="0"/>
                <a:cs typeface="Verdana" pitchFamily="34" charset="0"/>
              </a:rPr>
              <a:t>Губайдулиных</a:t>
            </a:r>
            <a:r>
              <a:rPr lang="ru-RU" sz="1600" b="1" dirty="0">
                <a:latin typeface="Verdana" pitchFamily="34" charset="0"/>
                <a:ea typeface="Verdana" pitchFamily="34" charset="0"/>
                <a:cs typeface="Verdana" pitchFamily="34" charset="0"/>
              </a:rPr>
              <a:t> появился рояль, а пятилетняя София поступила в музыкальную школу. Уже в этом возрасте она начала сочинять несложные мелодии.</a:t>
            </a:r>
          </a:p>
          <a:p>
            <a:pPr fontAlgn="base"/>
            <a:r>
              <a:rPr lang="ru-RU" sz="1600" b="1" dirty="0" smtClean="0">
                <a:latin typeface="Verdana" pitchFamily="34" charset="0"/>
                <a:ea typeface="Verdana" pitchFamily="34" charset="0"/>
                <a:cs typeface="Verdana" pitchFamily="34" charset="0"/>
              </a:rPr>
              <a:t>   В </a:t>
            </a:r>
            <a:r>
              <a:rPr lang="ru-RU" sz="1600" b="1" dirty="0">
                <a:latin typeface="Verdana" pitchFamily="34" charset="0"/>
                <a:ea typeface="Verdana" pitchFamily="34" charset="0"/>
                <a:cs typeface="Verdana" pitchFamily="34" charset="0"/>
              </a:rPr>
              <a:t>1946-1949 гг. училась в музыкальной гимназии у М. А. Пятницкой.</a:t>
            </a:r>
          </a:p>
          <a:p>
            <a:pPr fontAlgn="base"/>
            <a:r>
              <a:rPr lang="ru-RU" sz="1600" b="1" dirty="0" smtClean="0">
                <a:latin typeface="Verdana" pitchFamily="34" charset="0"/>
                <a:ea typeface="Verdana" pitchFamily="34" charset="0"/>
                <a:cs typeface="Verdana" pitchFamily="34" charset="0"/>
              </a:rPr>
              <a:t>   В </a:t>
            </a:r>
            <a:r>
              <a:rPr lang="ru-RU" sz="1600" b="1" dirty="0">
                <a:latin typeface="Verdana" pitchFamily="34" charset="0"/>
                <a:ea typeface="Verdana" pitchFamily="34" charset="0"/>
                <a:cs typeface="Verdana" pitchFamily="34" charset="0"/>
              </a:rPr>
              <a:t>1949-1953 гг. девушка обучалась в Казанской консерватории у композитора Альберта </a:t>
            </a:r>
            <a:r>
              <a:rPr lang="ru-RU" sz="1600" b="1" dirty="0" err="1">
                <a:latin typeface="Verdana" pitchFamily="34" charset="0"/>
                <a:ea typeface="Verdana" pitchFamily="34" charset="0"/>
                <a:cs typeface="Verdana" pitchFamily="34" charset="0"/>
              </a:rPr>
              <a:t>Лемана</a:t>
            </a:r>
            <a:r>
              <a:rPr lang="ru-RU" sz="1600" b="1" dirty="0">
                <a:latin typeface="Verdana" pitchFamily="34" charset="0"/>
                <a:ea typeface="Verdana" pitchFamily="34" charset="0"/>
                <a:cs typeface="Verdana" pitchFamily="34" charset="0"/>
              </a:rPr>
              <a:t>. Преподаватель посоветовал ей продолжить обучение в Москве.</a:t>
            </a:r>
          </a:p>
          <a:p>
            <a:pPr fontAlgn="base"/>
            <a:r>
              <a:rPr lang="ru-RU" sz="1600" b="1" dirty="0" smtClean="0">
                <a:latin typeface="Verdana" pitchFamily="34" charset="0"/>
                <a:ea typeface="Verdana" pitchFamily="34" charset="0"/>
                <a:cs typeface="Verdana" pitchFamily="34" charset="0"/>
              </a:rPr>
              <a:t>   В </a:t>
            </a:r>
            <a:r>
              <a:rPr lang="ru-RU" sz="1600" b="1" dirty="0">
                <a:latin typeface="Verdana" pitchFamily="34" charset="0"/>
                <a:ea typeface="Verdana" pitchFamily="34" charset="0"/>
                <a:cs typeface="Verdana" pitchFamily="34" charset="0"/>
              </a:rPr>
              <a:t>1953 г. София переехала в Москву и поступила в консерваторию. Этот год был омрачён смертями И. В. Сталина и С. С. Прокофьева. Смерть вождя сделала жизнь в столице беспорядочной и опасной, а уход из жизни великого композитора стал настоящей трагедией в музыкальной среде. </a:t>
            </a:r>
            <a:endParaRPr lang="ru-RU" sz="1600" b="1" dirty="0" smtClean="0">
              <a:latin typeface="Verdana" pitchFamily="34" charset="0"/>
              <a:ea typeface="Verdana" pitchFamily="34" charset="0"/>
              <a:cs typeface="Verdana" pitchFamily="34" charset="0"/>
            </a:endParaRPr>
          </a:p>
          <a:p>
            <a:pPr fontAlgn="base"/>
            <a:r>
              <a:rPr lang="ru-RU" sz="1600" b="1" dirty="0">
                <a:latin typeface="Verdana" pitchFamily="34" charset="0"/>
                <a:ea typeface="Verdana" pitchFamily="34" charset="0"/>
                <a:cs typeface="Verdana" pitchFamily="34" charset="0"/>
              </a:rPr>
              <a:t> </a:t>
            </a:r>
            <a:r>
              <a:rPr lang="ru-RU" sz="1600" b="1" dirty="0" smtClean="0">
                <a:latin typeface="Verdana" pitchFamily="34" charset="0"/>
                <a:ea typeface="Verdana" pitchFamily="34" charset="0"/>
                <a:cs typeface="Verdana" pitchFamily="34" charset="0"/>
              </a:rPr>
              <a:t>  Поддержкой </a:t>
            </a:r>
            <a:r>
              <a:rPr lang="ru-RU" sz="1600" b="1" dirty="0">
                <a:latin typeface="Verdana" pitchFamily="34" charset="0"/>
                <a:ea typeface="Verdana" pitchFamily="34" charset="0"/>
                <a:cs typeface="Verdana" pitchFamily="34" charset="0"/>
              </a:rPr>
              <a:t>и опорой для многих начинающих композиторов тогда был Д. Д. Шостакович. Именно он защитил работу Софии на выпускном экзамене, дал ей много полезных наставлений. На всю жизнь ей запомнился совет великого композитора: «Я вам желаю идти вашим неправильным путём».</a:t>
            </a:r>
          </a:p>
        </p:txBody>
      </p:sp>
      <p:sp>
        <p:nvSpPr>
          <p:cNvPr id="4" name="Прямоугольник 3"/>
          <p:cNvSpPr/>
          <p:nvPr/>
        </p:nvSpPr>
        <p:spPr>
          <a:xfrm>
            <a:off x="323528" y="188640"/>
            <a:ext cx="8568952" cy="400110"/>
          </a:xfrm>
          <a:prstGeom prst="rect">
            <a:avLst/>
          </a:prstGeom>
        </p:spPr>
        <p:txBody>
          <a:bodyPr wrap="square">
            <a:spAutoFit/>
          </a:bodyPr>
          <a:lstStyle/>
          <a:p>
            <a:pPr algn="ctr"/>
            <a:r>
              <a:rPr lang="ru-RU" sz="2000" b="1" dirty="0" smtClean="0">
                <a:solidFill>
                  <a:schemeClr val="bg1"/>
                </a:solidFill>
                <a:latin typeface="Verdana" pitchFamily="34" charset="0"/>
                <a:ea typeface="Verdana" pitchFamily="34" charset="0"/>
                <a:cs typeface="Verdana" pitchFamily="34" charset="0"/>
              </a:rPr>
              <a:t>«Я вам желаю идти вашим неправильным путём …»</a:t>
            </a:r>
            <a:endParaRPr lang="ru-RU" sz="20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Лист шаблона Музыка Powerpoint"/>
          <p:cNvPicPr>
            <a:picLocks noChangeAspect="1" noChangeArrowheads="1"/>
          </p:cNvPicPr>
          <p:nvPr/>
        </p:nvPicPr>
        <p:blipFill>
          <a:blip r:embed="rId2" cstate="print"/>
          <a:srcRect b="3801"/>
          <a:stretch>
            <a:fillRect/>
          </a:stretch>
        </p:blipFill>
        <p:spPr bwMode="auto">
          <a:xfrm>
            <a:off x="0" y="0"/>
            <a:ext cx="9144000" cy="6858000"/>
          </a:xfrm>
          <a:prstGeom prst="rect">
            <a:avLst/>
          </a:prstGeom>
          <a:noFill/>
        </p:spPr>
      </p:pic>
      <p:sp>
        <p:nvSpPr>
          <p:cNvPr id="3" name="Прямоугольник 2"/>
          <p:cNvSpPr/>
          <p:nvPr/>
        </p:nvSpPr>
        <p:spPr>
          <a:xfrm>
            <a:off x="323528" y="476672"/>
            <a:ext cx="8424936" cy="2800767"/>
          </a:xfrm>
          <a:prstGeom prst="rect">
            <a:avLst/>
          </a:prstGeom>
          <a:solidFill>
            <a:schemeClr val="accent1">
              <a:lumMod val="40000"/>
              <a:lumOff val="60000"/>
            </a:schemeClr>
          </a:solidFill>
        </p:spPr>
        <p:txBody>
          <a:bodyPr wrap="square">
            <a:spAutoFit/>
          </a:bodyPr>
          <a:lstStyle/>
          <a:p>
            <a:pPr fontAlgn="base"/>
            <a:r>
              <a:rPr lang="ru-RU" sz="1600" b="1" dirty="0">
                <a:latin typeface="Verdana" pitchFamily="34" charset="0"/>
                <a:ea typeface="Verdana" pitchFamily="34" charset="0"/>
                <a:cs typeface="Verdana" pitchFamily="34" charset="0"/>
              </a:rPr>
              <a:t>В 1963 г. София </a:t>
            </a:r>
            <a:r>
              <a:rPr lang="ru-RU" sz="1600" b="1" dirty="0" err="1">
                <a:latin typeface="Verdana" pitchFamily="34" charset="0"/>
                <a:ea typeface="Verdana" pitchFamily="34" charset="0"/>
                <a:cs typeface="Verdana" pitchFamily="34" charset="0"/>
              </a:rPr>
              <a:t>Асгатовна</a:t>
            </a:r>
            <a:r>
              <a:rPr lang="ru-RU" sz="1600" b="1" dirty="0">
                <a:latin typeface="Verdana" pitchFamily="34" charset="0"/>
                <a:ea typeface="Verdana" pitchFamily="34" charset="0"/>
                <a:cs typeface="Verdana" pitchFamily="34" charset="0"/>
              </a:rPr>
              <a:t> закончила аспирантуру в консерватории и стала свободным композитором; до 1969 г. она развивала свой уникальный стиль. В 1965 г. были созданы Пять этюдов для арфы, контрабаса и ударных. Этот год С. А. </a:t>
            </a:r>
            <a:r>
              <a:rPr lang="ru-RU" sz="1600" b="1" dirty="0" err="1">
                <a:latin typeface="Verdana" pitchFamily="34" charset="0"/>
                <a:ea typeface="Verdana" pitchFamily="34" charset="0"/>
                <a:cs typeface="Verdana" pitchFamily="34" charset="0"/>
              </a:rPr>
              <a:t>Губайдулина</a:t>
            </a:r>
            <a:r>
              <a:rPr lang="ru-RU" sz="1600" b="1" dirty="0">
                <a:latin typeface="Verdana" pitchFamily="34" charset="0"/>
                <a:ea typeface="Verdana" pitchFamily="34" charset="0"/>
                <a:cs typeface="Verdana" pitchFamily="34" charset="0"/>
              </a:rPr>
              <a:t> называет датой своего рождения как композитора.</a:t>
            </a:r>
          </a:p>
          <a:p>
            <a:pPr fontAlgn="base"/>
            <a:r>
              <a:rPr lang="ru-RU" sz="1600" b="1" dirty="0">
                <a:latin typeface="Verdana" pitchFamily="34" charset="0"/>
                <a:ea typeface="Verdana" pitchFamily="34" charset="0"/>
                <a:cs typeface="Verdana" pitchFamily="34" charset="0"/>
              </a:rPr>
              <a:t>В 1969 г. София </a:t>
            </a:r>
            <a:r>
              <a:rPr lang="ru-RU" sz="1600" b="1" dirty="0" err="1">
                <a:latin typeface="Verdana" pitchFamily="34" charset="0"/>
                <a:ea typeface="Verdana" pitchFamily="34" charset="0"/>
                <a:cs typeface="Verdana" pitchFamily="34" charset="0"/>
              </a:rPr>
              <a:t>Асгатовна</a:t>
            </a:r>
            <a:r>
              <a:rPr lang="ru-RU" sz="1600" b="1" dirty="0">
                <a:latin typeface="Verdana" pitchFamily="34" charset="0"/>
                <a:ea typeface="Verdana" pitchFamily="34" charset="0"/>
                <a:cs typeface="Verdana" pitchFamily="34" charset="0"/>
              </a:rPr>
              <a:t> начала работать в Московской студии электронной музыки. С этого момента она активно писала композиции для фильмов, в том числе мультипликационных.</a:t>
            </a:r>
          </a:p>
          <a:p>
            <a:pPr fontAlgn="base"/>
            <a:r>
              <a:rPr lang="ru-RU" sz="1600" b="1" dirty="0">
                <a:latin typeface="Verdana" pitchFamily="34" charset="0"/>
                <a:ea typeface="Verdana" pitchFamily="34" charset="0"/>
                <a:cs typeface="Verdana" pitchFamily="34" charset="0"/>
              </a:rPr>
              <a:t>В 1975 г. она стала участницей импровизационного музыкального коллектива «</a:t>
            </a:r>
            <a:r>
              <a:rPr lang="ru-RU" sz="1600" b="1" dirty="0" err="1">
                <a:latin typeface="Verdana" pitchFamily="34" charset="0"/>
                <a:ea typeface="Verdana" pitchFamily="34" charset="0"/>
                <a:cs typeface="Verdana" pitchFamily="34" charset="0"/>
              </a:rPr>
              <a:t>Астрея</a:t>
            </a:r>
            <a:r>
              <a:rPr lang="ru-RU" sz="1600" b="1" dirty="0">
                <a:latin typeface="Verdana" pitchFamily="34" charset="0"/>
                <a:ea typeface="Verdana" pitchFamily="34" charset="0"/>
                <a:cs typeface="Verdana" pitchFamily="34" charset="0"/>
              </a:rPr>
              <a:t>», куда также входили композиторы Вячеслав Артёмов и Виктор </a:t>
            </a:r>
            <a:r>
              <a:rPr lang="ru-RU" sz="1600" b="1" dirty="0" err="1">
                <a:latin typeface="Verdana" pitchFamily="34" charset="0"/>
                <a:ea typeface="Verdana" pitchFamily="34" charset="0"/>
                <a:cs typeface="Verdana" pitchFamily="34" charset="0"/>
              </a:rPr>
              <a:t>Суслин</a:t>
            </a:r>
            <a:r>
              <a:rPr lang="ru-RU" sz="1600" b="1" dirty="0">
                <a:latin typeface="Verdana" pitchFamily="34" charset="0"/>
                <a:ea typeface="Verdana" pitchFamily="34" charset="0"/>
                <a:cs typeface="Verdana" pitchFamily="34" charset="0"/>
              </a:rPr>
              <a:t>.</a:t>
            </a:r>
          </a:p>
        </p:txBody>
      </p:sp>
      <p:pic>
        <p:nvPicPr>
          <p:cNvPr id="7172" name="Picture 4" descr="Губайдулина"/>
          <p:cNvPicPr>
            <a:picLocks noChangeAspect="1" noChangeArrowheads="1"/>
          </p:cNvPicPr>
          <p:nvPr/>
        </p:nvPicPr>
        <p:blipFill>
          <a:blip r:embed="rId3" cstate="print"/>
          <a:srcRect/>
          <a:stretch>
            <a:fillRect/>
          </a:stretch>
        </p:blipFill>
        <p:spPr bwMode="auto">
          <a:xfrm>
            <a:off x="609640" y="3645024"/>
            <a:ext cx="3458304" cy="27519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74" name="Picture 6" descr="София Асгатовна Губайдулина биография композитора, автора более 100  симфонических произведений, сочинений для солистов, хора и оркестра,  инструментальных ансамблей, музыки для театра, кино и мультфильмов"/>
          <p:cNvPicPr>
            <a:picLocks noChangeAspect="1" noChangeArrowheads="1"/>
          </p:cNvPicPr>
          <p:nvPr/>
        </p:nvPicPr>
        <p:blipFill>
          <a:blip r:embed="rId4" cstate="print"/>
          <a:srcRect/>
          <a:stretch>
            <a:fillRect/>
          </a:stretch>
        </p:blipFill>
        <p:spPr bwMode="auto">
          <a:xfrm>
            <a:off x="4716016" y="3645024"/>
            <a:ext cx="3296751" cy="2736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Лист шаблона Музыка Powerpoint"/>
          <p:cNvPicPr>
            <a:picLocks noChangeAspect="1" noChangeArrowheads="1"/>
          </p:cNvPicPr>
          <p:nvPr/>
        </p:nvPicPr>
        <p:blipFill>
          <a:blip r:embed="rId2" cstate="print"/>
          <a:srcRect b="3801"/>
          <a:stretch>
            <a:fillRect/>
          </a:stretch>
        </p:blipFill>
        <p:spPr bwMode="auto">
          <a:xfrm>
            <a:off x="0" y="0"/>
            <a:ext cx="9144000" cy="6858000"/>
          </a:xfrm>
          <a:prstGeom prst="rect">
            <a:avLst/>
          </a:prstGeom>
          <a:noFill/>
        </p:spPr>
      </p:pic>
      <p:sp>
        <p:nvSpPr>
          <p:cNvPr id="3" name="Прямоугольник 2"/>
          <p:cNvSpPr/>
          <p:nvPr/>
        </p:nvSpPr>
        <p:spPr>
          <a:xfrm>
            <a:off x="395536" y="692696"/>
            <a:ext cx="8424936" cy="3539430"/>
          </a:xfrm>
          <a:prstGeom prst="rect">
            <a:avLst/>
          </a:prstGeom>
          <a:solidFill>
            <a:schemeClr val="accent1">
              <a:lumMod val="40000"/>
              <a:lumOff val="60000"/>
            </a:schemeClr>
          </a:solidFill>
        </p:spPr>
        <p:txBody>
          <a:bodyPr wrap="square">
            <a:spAutoFit/>
          </a:bodyPr>
          <a:lstStyle/>
          <a:p>
            <a:pPr fontAlgn="base"/>
            <a:r>
              <a:rPr lang="ru-RU" sz="1600" b="1" dirty="0">
                <a:latin typeface="Verdana" pitchFamily="34" charset="0"/>
                <a:ea typeface="Verdana" pitchFamily="34" charset="0"/>
                <a:cs typeface="Verdana" pitchFamily="34" charset="0"/>
              </a:rPr>
              <a:t>В ноябре 1979 г. состоялся VI съезд Союза композиторов СССР, ставший роковым для Софии </a:t>
            </a:r>
            <a:r>
              <a:rPr lang="ru-RU" sz="1600" b="1" dirty="0" err="1">
                <a:latin typeface="Verdana" pitchFamily="34" charset="0"/>
                <a:ea typeface="Verdana" pitchFamily="34" charset="0"/>
                <a:cs typeface="Verdana" pitchFamily="34" charset="0"/>
              </a:rPr>
              <a:t>Губайдулиной</a:t>
            </a:r>
            <a:r>
              <a:rPr lang="ru-RU" sz="1600" b="1" dirty="0">
                <a:latin typeface="Verdana" pitchFamily="34" charset="0"/>
                <a:ea typeface="Verdana" pitchFamily="34" charset="0"/>
                <a:cs typeface="Verdana" pitchFamily="34" charset="0"/>
              </a:rPr>
              <a:t> и ещё шести композиторов. Они попали в так называемую семёрку Хренникова – «чёрный список», составленный музыкально-общественным деятелем Тихоном Хренниковым. Причиной критики стало то, что их произведения не имели никакого смысла и были написаны лишь ради необычных музыкальных эффектов и «тембровых комбинаций». Другими поводами для занесения в чёрный список, вероятно, были и посещение С. А. </a:t>
            </a:r>
            <a:r>
              <a:rPr lang="ru-RU" sz="1600" b="1" dirty="0" err="1">
                <a:latin typeface="Verdana" pitchFamily="34" charset="0"/>
                <a:ea typeface="Verdana" pitchFamily="34" charset="0"/>
                <a:cs typeface="Verdana" pitchFamily="34" charset="0"/>
              </a:rPr>
              <a:t>Губайдулиной</a:t>
            </a:r>
            <a:r>
              <a:rPr lang="ru-RU" sz="1600" b="1" dirty="0">
                <a:latin typeface="Verdana" pitchFamily="34" charset="0"/>
                <a:ea typeface="Verdana" pitchFamily="34" charset="0"/>
                <a:cs typeface="Verdana" pitchFamily="34" charset="0"/>
              </a:rPr>
              <a:t> зарубежных музыкальных фестивалей, не одобряемых советским правительством, и тема религии в её творчестве.</a:t>
            </a:r>
            <a:br>
              <a:rPr lang="ru-RU" sz="1600" b="1" dirty="0">
                <a:latin typeface="Verdana" pitchFamily="34" charset="0"/>
                <a:ea typeface="Verdana" pitchFamily="34" charset="0"/>
                <a:cs typeface="Verdana" pitchFamily="34" charset="0"/>
              </a:rPr>
            </a:br>
            <a:r>
              <a:rPr lang="ru-RU" sz="1600" b="1" dirty="0">
                <a:latin typeface="Verdana" pitchFamily="34" charset="0"/>
                <a:ea typeface="Verdana" pitchFamily="34" charset="0"/>
                <a:cs typeface="Verdana" pitchFamily="34" charset="0"/>
              </a:rPr>
              <a:t>После съезда ещё несколько лет неугодные композиторы не могли попасть на радио и телевидение, их сочинения не играли на концертах.</a:t>
            </a:r>
          </a:p>
        </p:txBody>
      </p:sp>
      <p:sp>
        <p:nvSpPr>
          <p:cNvPr id="6146" name="AutoShape 2" descr="Гений из чёрного списка. Почему Софии Губайдулиной пришлось покинуть СССР |  КУЛЬТУРА:Персона | КУЛЬТУРА | АиФ Казань"/>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148" name="Picture 4" descr="Гений из чёрного списка. Почему Софии Губайдулиной пришлось покинуть СССР |  КУЛЬТУРА:Персона | КУЛЬТУРА | АиФ Казань"/>
          <p:cNvPicPr>
            <a:picLocks noChangeAspect="1" noChangeArrowheads="1"/>
          </p:cNvPicPr>
          <p:nvPr/>
        </p:nvPicPr>
        <p:blipFill>
          <a:blip r:embed="rId3" cstate="print"/>
          <a:srcRect/>
          <a:stretch>
            <a:fillRect/>
          </a:stretch>
        </p:blipFill>
        <p:spPr bwMode="auto">
          <a:xfrm>
            <a:off x="2699792" y="4149080"/>
            <a:ext cx="3600400" cy="25315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1259632" y="188640"/>
            <a:ext cx="6552728" cy="461665"/>
          </a:xfrm>
          <a:prstGeom prst="rect">
            <a:avLst/>
          </a:prstGeom>
          <a:noFill/>
        </p:spPr>
        <p:txBody>
          <a:bodyPr wrap="square" rtlCol="0">
            <a:spAutoFit/>
          </a:bodyPr>
          <a:lstStyle/>
          <a:p>
            <a:pPr algn="ctr"/>
            <a:r>
              <a:rPr lang="ru-RU" sz="2400" b="1" dirty="0" smtClean="0">
                <a:solidFill>
                  <a:schemeClr val="bg1"/>
                </a:solidFill>
                <a:latin typeface="Verdana" pitchFamily="34" charset="0"/>
                <a:ea typeface="Verdana" pitchFamily="34" charset="0"/>
                <a:cs typeface="Verdana" pitchFamily="34" charset="0"/>
              </a:rPr>
              <a:t>Гений из «черного списка</a:t>
            </a:r>
            <a:r>
              <a:rPr lang="ru-RU" sz="2400" b="1" dirty="0" smtClean="0">
                <a:solidFill>
                  <a:schemeClr val="bg1"/>
                </a:solidFill>
                <a:latin typeface="Verdana" pitchFamily="34" charset="0"/>
                <a:ea typeface="Verdana" pitchFamily="34" charset="0"/>
                <a:cs typeface="Verdana" pitchFamily="34" charset="0"/>
              </a:rPr>
              <a:t>»</a:t>
            </a:r>
            <a:endParaRPr lang="ru-RU" sz="2400" b="1" dirty="0">
              <a:solidFill>
                <a:schemeClr val="bg1"/>
              </a:solidFill>
              <a:latin typeface="Verdana" pitchFamily="34" charset="0"/>
              <a:ea typeface="Verdana" pitchFamily="34" charset="0"/>
              <a:cs typeface="Verdana"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Лист шаблона Музыка Powerpoint"/>
          <p:cNvPicPr>
            <a:picLocks noChangeAspect="1" noChangeArrowheads="1"/>
          </p:cNvPicPr>
          <p:nvPr/>
        </p:nvPicPr>
        <p:blipFill>
          <a:blip r:embed="rId2" cstate="print"/>
          <a:srcRect b="3801"/>
          <a:stretch>
            <a:fillRect/>
          </a:stretch>
        </p:blipFill>
        <p:spPr bwMode="auto">
          <a:xfrm>
            <a:off x="0" y="0"/>
            <a:ext cx="9144000" cy="6858000"/>
          </a:xfrm>
          <a:prstGeom prst="rect">
            <a:avLst/>
          </a:prstGeom>
          <a:noFill/>
        </p:spPr>
      </p:pic>
      <p:sp>
        <p:nvSpPr>
          <p:cNvPr id="3" name="Прямоугольник 2"/>
          <p:cNvSpPr/>
          <p:nvPr/>
        </p:nvSpPr>
        <p:spPr>
          <a:xfrm>
            <a:off x="323528" y="260648"/>
            <a:ext cx="8352928" cy="3785652"/>
          </a:xfrm>
          <a:prstGeom prst="rect">
            <a:avLst/>
          </a:prstGeom>
          <a:solidFill>
            <a:schemeClr val="accent1">
              <a:lumMod val="40000"/>
              <a:lumOff val="60000"/>
            </a:schemeClr>
          </a:solidFill>
        </p:spPr>
        <p:txBody>
          <a:bodyPr wrap="square">
            <a:spAutoFit/>
          </a:bodyPr>
          <a:lstStyle/>
          <a:p>
            <a:pPr fontAlgn="base"/>
            <a:r>
              <a:rPr lang="ru-RU" sz="1600" b="1" dirty="0" smtClean="0">
                <a:latin typeface="Verdana" pitchFamily="34" charset="0"/>
                <a:ea typeface="Verdana" pitchFamily="34" charset="0"/>
                <a:cs typeface="Verdana" pitchFamily="34" charset="0"/>
              </a:rPr>
              <a:t>Уже </a:t>
            </a:r>
            <a:r>
              <a:rPr lang="ru-RU" sz="1600" b="1" dirty="0">
                <a:latin typeface="Verdana" pitchFamily="34" charset="0"/>
                <a:ea typeface="Verdana" pitchFamily="34" charset="0"/>
                <a:cs typeface="Verdana" pitchFamily="34" charset="0"/>
              </a:rPr>
              <a:t>в 1983 году, по словам </a:t>
            </a:r>
            <a:r>
              <a:rPr lang="ru-RU" sz="1600" b="1" dirty="0" err="1">
                <a:latin typeface="Verdana" pitchFamily="34" charset="0"/>
                <a:ea typeface="Verdana" pitchFamily="34" charset="0"/>
                <a:cs typeface="Verdana" pitchFamily="34" charset="0"/>
              </a:rPr>
              <a:t>Губайдулиной</a:t>
            </a:r>
            <a:r>
              <a:rPr lang="ru-RU" sz="1600" b="1" dirty="0">
                <a:latin typeface="Verdana" pitchFamily="34" charset="0"/>
                <a:ea typeface="Verdana" pitchFamily="34" charset="0"/>
                <a:cs typeface="Verdana" pitchFamily="34" charset="0"/>
              </a:rPr>
              <a:t>, «дышалось легче». С приходом к власти М. С. Горбачёва и началом перестройки люди искусства получили больше свободы для творчества и самовыражения.</a:t>
            </a:r>
            <a:br>
              <a:rPr lang="ru-RU" sz="1600" b="1" dirty="0">
                <a:latin typeface="Verdana" pitchFamily="34" charset="0"/>
                <a:ea typeface="Verdana" pitchFamily="34" charset="0"/>
                <a:cs typeface="Verdana" pitchFamily="34" charset="0"/>
              </a:rPr>
            </a:br>
            <a:r>
              <a:rPr lang="ru-RU" sz="1600" b="1" dirty="0">
                <a:latin typeface="Verdana" pitchFamily="34" charset="0"/>
                <a:ea typeface="Verdana" pitchFamily="34" charset="0"/>
                <a:cs typeface="Verdana" pitchFamily="34" charset="0"/>
              </a:rPr>
              <a:t>Кроме того, композитор наконец получила возможность выезжать за границу и давать концерты в других странах. К концу 1980-х она стала всемирно известной.</a:t>
            </a:r>
          </a:p>
          <a:p>
            <a:pPr fontAlgn="base"/>
            <a:r>
              <a:rPr lang="ru-RU" sz="1600" b="1" dirty="0">
                <a:latin typeface="Verdana" pitchFamily="34" charset="0"/>
                <a:ea typeface="Verdana" pitchFamily="34" charset="0"/>
                <a:cs typeface="Verdana" pitchFamily="34" charset="0"/>
              </a:rPr>
              <a:t>В 1990 г. София </a:t>
            </a:r>
            <a:r>
              <a:rPr lang="ru-RU" sz="1600" b="1" dirty="0" err="1">
                <a:latin typeface="Verdana" pitchFamily="34" charset="0"/>
                <a:ea typeface="Verdana" pitchFamily="34" charset="0"/>
                <a:cs typeface="Verdana" pitchFamily="34" charset="0"/>
              </a:rPr>
              <a:t>Губайдулина</a:t>
            </a:r>
            <a:r>
              <a:rPr lang="ru-RU" sz="1600" b="1" dirty="0">
                <a:latin typeface="Verdana" pitchFamily="34" charset="0"/>
                <a:ea typeface="Verdana" pitchFamily="34" charset="0"/>
                <a:cs typeface="Verdana" pitchFamily="34" charset="0"/>
              </a:rPr>
              <a:t> стала членом Комитета по присуждению Государственных и Ленинских премий в СССР. Однако жить в Советском Союзе всё ещё было невыносимо. На помощь пришёл старый друг Виктор </a:t>
            </a:r>
            <a:r>
              <a:rPr lang="ru-RU" sz="1600" b="1" dirty="0" err="1">
                <a:latin typeface="Verdana" pitchFamily="34" charset="0"/>
                <a:ea typeface="Verdana" pitchFamily="34" charset="0"/>
                <a:cs typeface="Verdana" pitchFamily="34" charset="0"/>
              </a:rPr>
              <a:t>Суслин</a:t>
            </a:r>
            <a:r>
              <a:rPr lang="ru-RU" sz="1600" b="1" dirty="0">
                <a:latin typeface="Verdana" pitchFamily="34" charset="0"/>
                <a:ea typeface="Verdana" pitchFamily="34" charset="0"/>
                <a:cs typeface="Verdana" pitchFamily="34" charset="0"/>
              </a:rPr>
              <a:t>, эмигрировавший в Германию ещё в 80-х и имевший там влиятельных знакомых. Известная баянистка </a:t>
            </a:r>
            <a:r>
              <a:rPr lang="ru-RU" sz="1600" b="1" dirty="0" err="1">
                <a:latin typeface="Verdana" pitchFamily="34" charset="0"/>
                <a:ea typeface="Verdana" pitchFamily="34" charset="0"/>
                <a:cs typeface="Verdana" pitchFamily="34" charset="0"/>
              </a:rPr>
              <a:t>Эльсбет</a:t>
            </a:r>
            <a:r>
              <a:rPr lang="ru-RU" sz="1600" b="1" dirty="0">
                <a:latin typeface="Verdana" pitchFamily="34" charset="0"/>
                <a:ea typeface="Verdana" pitchFamily="34" charset="0"/>
                <a:cs typeface="Verdana" pitchFamily="34" charset="0"/>
              </a:rPr>
              <a:t> </a:t>
            </a:r>
            <a:r>
              <a:rPr lang="ru-RU" sz="1600" b="1" dirty="0" err="1">
                <a:latin typeface="Verdana" pitchFamily="34" charset="0"/>
                <a:ea typeface="Verdana" pitchFamily="34" charset="0"/>
                <a:cs typeface="Verdana" pitchFamily="34" charset="0"/>
              </a:rPr>
              <a:t>Мозер</a:t>
            </a:r>
            <a:r>
              <a:rPr lang="ru-RU" sz="1600" b="1" dirty="0">
                <a:latin typeface="Verdana" pitchFamily="34" charset="0"/>
                <a:ea typeface="Verdana" pitchFamily="34" charset="0"/>
                <a:cs typeface="Verdana" pitchFamily="34" charset="0"/>
              </a:rPr>
              <a:t> обратилась в министерство культуры Нижней Саксонии, и вскоре София </a:t>
            </a:r>
            <a:r>
              <a:rPr lang="ru-RU" sz="1600" b="1" dirty="0" err="1">
                <a:latin typeface="Verdana" pitchFamily="34" charset="0"/>
                <a:ea typeface="Verdana" pitchFamily="34" charset="0"/>
                <a:cs typeface="Verdana" pitchFamily="34" charset="0"/>
              </a:rPr>
              <a:t>Асгатовна</a:t>
            </a:r>
            <a:r>
              <a:rPr lang="ru-RU" sz="1600" b="1" dirty="0">
                <a:latin typeface="Verdana" pitchFamily="34" charset="0"/>
                <a:ea typeface="Verdana" pitchFamily="34" charset="0"/>
                <a:cs typeface="Verdana" pitchFamily="34" charset="0"/>
              </a:rPr>
              <a:t> получила немецкую стипендию.</a:t>
            </a:r>
          </a:p>
        </p:txBody>
      </p:sp>
      <p:pic>
        <p:nvPicPr>
          <p:cNvPr id="5122" name="Picture 2" descr="Одна из самых известных татарок мира София Губайдулина отметит 85-летие в  Казани - Dragon News"/>
          <p:cNvPicPr>
            <a:picLocks noChangeAspect="1" noChangeArrowheads="1"/>
          </p:cNvPicPr>
          <p:nvPr/>
        </p:nvPicPr>
        <p:blipFill>
          <a:blip r:embed="rId3" cstate="print"/>
          <a:srcRect/>
          <a:stretch>
            <a:fillRect/>
          </a:stretch>
        </p:blipFill>
        <p:spPr bwMode="auto">
          <a:xfrm>
            <a:off x="2555776" y="4149080"/>
            <a:ext cx="3744416" cy="24962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Лист шаблона Музыка Powerpoint"/>
          <p:cNvPicPr>
            <a:picLocks noChangeAspect="1" noChangeArrowheads="1"/>
          </p:cNvPicPr>
          <p:nvPr/>
        </p:nvPicPr>
        <p:blipFill>
          <a:blip r:embed="rId2" cstate="print"/>
          <a:srcRect b="3801"/>
          <a:stretch>
            <a:fillRect/>
          </a:stretch>
        </p:blipFill>
        <p:spPr bwMode="auto">
          <a:xfrm>
            <a:off x="0" y="0"/>
            <a:ext cx="9144000" cy="6858000"/>
          </a:xfrm>
          <a:prstGeom prst="rect">
            <a:avLst/>
          </a:prstGeom>
          <a:noFill/>
        </p:spPr>
      </p:pic>
      <p:sp>
        <p:nvSpPr>
          <p:cNvPr id="3" name="Прямоугольник 2"/>
          <p:cNvSpPr/>
          <p:nvPr/>
        </p:nvSpPr>
        <p:spPr>
          <a:xfrm>
            <a:off x="395536" y="404664"/>
            <a:ext cx="8352928" cy="2554545"/>
          </a:xfrm>
          <a:prstGeom prst="rect">
            <a:avLst/>
          </a:prstGeom>
          <a:solidFill>
            <a:schemeClr val="accent1">
              <a:lumMod val="40000"/>
              <a:lumOff val="60000"/>
            </a:schemeClr>
          </a:solidFill>
        </p:spPr>
        <p:txBody>
          <a:bodyPr wrap="square">
            <a:spAutoFit/>
          </a:bodyPr>
          <a:lstStyle/>
          <a:p>
            <a:pPr fontAlgn="base"/>
            <a:r>
              <a:rPr lang="ru-RU" sz="1600" b="1" dirty="0">
                <a:latin typeface="Verdana" pitchFamily="34" charset="0"/>
                <a:ea typeface="Verdana" pitchFamily="34" charset="0"/>
                <a:cs typeface="Verdana" pitchFamily="34" charset="0"/>
              </a:rPr>
              <a:t>В 1991 г. С. А. </a:t>
            </a:r>
            <a:r>
              <a:rPr lang="ru-RU" sz="1600" b="1" dirty="0" err="1">
                <a:latin typeface="Verdana" pitchFamily="34" charset="0"/>
                <a:ea typeface="Verdana" pitchFamily="34" charset="0"/>
                <a:cs typeface="Verdana" pitchFamily="34" charset="0"/>
              </a:rPr>
              <a:t>Губайдулина</a:t>
            </a:r>
            <a:r>
              <a:rPr lang="ru-RU" sz="1600" b="1" dirty="0">
                <a:latin typeface="Verdana" pitchFamily="34" charset="0"/>
                <a:ea typeface="Verdana" pitchFamily="34" charset="0"/>
                <a:cs typeface="Verdana" pitchFamily="34" charset="0"/>
              </a:rPr>
              <a:t> переехала в небольшую коммуну в Германии – </a:t>
            </a:r>
            <a:r>
              <a:rPr lang="ru-RU" sz="1600" b="1" dirty="0" err="1">
                <a:latin typeface="Verdana" pitchFamily="34" charset="0"/>
                <a:ea typeface="Verdana" pitchFamily="34" charset="0"/>
                <a:cs typeface="Verdana" pitchFamily="34" charset="0"/>
              </a:rPr>
              <a:t>Ворпсведе</a:t>
            </a:r>
            <a:r>
              <a:rPr lang="ru-RU" sz="1600" b="1" dirty="0">
                <a:latin typeface="Verdana" pitchFamily="34" charset="0"/>
                <a:ea typeface="Verdana" pitchFamily="34" charset="0"/>
                <a:cs typeface="Verdana" pitchFamily="34" charset="0"/>
              </a:rPr>
              <a:t>. Через полгода она поселилась в </a:t>
            </a:r>
            <a:r>
              <a:rPr lang="ru-RU" sz="1600" b="1" dirty="0" err="1">
                <a:latin typeface="Verdana" pitchFamily="34" charset="0"/>
                <a:ea typeface="Verdana" pitchFamily="34" charset="0"/>
                <a:cs typeface="Verdana" pitchFamily="34" charset="0"/>
              </a:rPr>
              <a:t>Аппене</a:t>
            </a:r>
            <a:r>
              <a:rPr lang="ru-RU" sz="1600" b="1" dirty="0">
                <a:latin typeface="Verdana" pitchFamily="34" charset="0"/>
                <a:ea typeface="Verdana" pitchFamily="34" charset="0"/>
                <a:cs typeface="Verdana" pitchFamily="34" charset="0"/>
              </a:rPr>
              <a:t> – коммуне под Гамбургом, где живёт и сейчас.</a:t>
            </a:r>
          </a:p>
          <a:p>
            <a:pPr fontAlgn="base"/>
            <a:r>
              <a:rPr lang="ru-RU" sz="1600" b="1" dirty="0">
                <a:latin typeface="Verdana" pitchFamily="34" charset="0"/>
                <a:ea typeface="Verdana" pitchFamily="34" charset="0"/>
                <a:cs typeface="Verdana" pitchFamily="34" charset="0"/>
              </a:rPr>
              <a:t>В 2001 г. София </a:t>
            </a:r>
            <a:r>
              <a:rPr lang="ru-RU" sz="1600" b="1" dirty="0" err="1">
                <a:latin typeface="Verdana" pitchFamily="34" charset="0"/>
                <a:ea typeface="Verdana" pitchFamily="34" charset="0"/>
                <a:cs typeface="Verdana" pitchFamily="34" charset="0"/>
              </a:rPr>
              <a:t>Асгатовна</a:t>
            </a:r>
            <a:r>
              <a:rPr lang="ru-RU" sz="1600" b="1" dirty="0">
                <a:latin typeface="Verdana" pitchFamily="34" charset="0"/>
                <a:ea typeface="Verdana" pitchFamily="34" charset="0"/>
                <a:cs typeface="Verdana" pitchFamily="34" charset="0"/>
              </a:rPr>
              <a:t> получила степень почётного доктора музыки в Казанской консерватории.</a:t>
            </a:r>
          </a:p>
          <a:p>
            <a:pPr fontAlgn="base"/>
            <a:r>
              <a:rPr lang="ru-RU" sz="1600" b="1" dirty="0">
                <a:latin typeface="Verdana" pitchFamily="34" charset="0"/>
                <a:ea typeface="Verdana" pitchFamily="34" charset="0"/>
                <a:cs typeface="Verdana" pitchFamily="34" charset="0"/>
              </a:rPr>
              <a:t>В 2005 г. композитор провела мировой концертный тур, посвящённый Тысячелетию Казани.</a:t>
            </a:r>
          </a:p>
          <a:p>
            <a:pPr fontAlgn="base"/>
            <a:r>
              <a:rPr lang="ru-RU" sz="1600" b="1" dirty="0">
                <a:latin typeface="Verdana" pitchFamily="34" charset="0"/>
                <a:ea typeface="Verdana" pitchFamily="34" charset="0"/>
                <a:cs typeface="Verdana" pitchFamily="34" charset="0"/>
              </a:rPr>
              <a:t>В 2009 г. С. А. </a:t>
            </a:r>
            <a:r>
              <a:rPr lang="ru-RU" sz="1600" b="1" dirty="0" err="1">
                <a:latin typeface="Verdana" pitchFamily="34" charset="0"/>
                <a:ea typeface="Verdana" pitchFamily="34" charset="0"/>
                <a:cs typeface="Verdana" pitchFamily="34" charset="0"/>
              </a:rPr>
              <a:t>Губайдулина</a:t>
            </a:r>
            <a:r>
              <a:rPr lang="ru-RU" sz="1600" b="1" dirty="0">
                <a:latin typeface="Verdana" pitchFamily="34" charset="0"/>
                <a:ea typeface="Verdana" pitchFamily="34" charset="0"/>
                <a:cs typeface="Verdana" pitchFamily="34" charset="0"/>
              </a:rPr>
              <a:t> стала почётным доктором музыки в Йельском университете.</a:t>
            </a:r>
          </a:p>
          <a:p>
            <a:pPr fontAlgn="base"/>
            <a:r>
              <a:rPr lang="ru-RU" sz="1600" b="1" dirty="0">
                <a:latin typeface="Verdana" pitchFamily="34" charset="0"/>
                <a:ea typeface="Verdana" pitchFamily="34" charset="0"/>
                <a:cs typeface="Verdana" pitchFamily="34" charset="0"/>
              </a:rPr>
              <a:t>В 2011 г. София </a:t>
            </a:r>
            <a:r>
              <a:rPr lang="ru-RU" sz="1600" b="1" dirty="0" err="1">
                <a:latin typeface="Verdana" pitchFamily="34" charset="0"/>
                <a:ea typeface="Verdana" pitchFamily="34" charset="0"/>
                <a:cs typeface="Verdana" pitchFamily="34" charset="0"/>
              </a:rPr>
              <a:t>Губайдулина</a:t>
            </a:r>
            <a:r>
              <a:rPr lang="ru-RU" sz="1600" b="1" dirty="0">
                <a:latin typeface="Verdana" pitchFamily="34" charset="0"/>
                <a:ea typeface="Verdana" pitchFamily="34" charset="0"/>
                <a:cs typeface="Verdana" pitchFamily="34" charset="0"/>
              </a:rPr>
              <a:t> стала почётным гражданином Казани.</a:t>
            </a:r>
          </a:p>
        </p:txBody>
      </p:sp>
      <p:pic>
        <p:nvPicPr>
          <p:cNvPr id="21508" name="Picture 4" descr="Композитор София Губайдулина в Казани"/>
          <p:cNvPicPr>
            <a:picLocks noChangeAspect="1" noChangeArrowheads="1"/>
          </p:cNvPicPr>
          <p:nvPr/>
        </p:nvPicPr>
        <p:blipFill>
          <a:blip r:embed="rId3" cstate="print"/>
          <a:srcRect/>
          <a:stretch>
            <a:fillRect/>
          </a:stretch>
        </p:blipFill>
        <p:spPr bwMode="auto">
          <a:xfrm>
            <a:off x="4411042" y="3717032"/>
            <a:ext cx="4193406" cy="2376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510" name="Picture 6" descr="Казанский репортер: София Губайдулина. Вечер для своих"/>
          <p:cNvPicPr>
            <a:picLocks noChangeAspect="1" noChangeArrowheads="1"/>
          </p:cNvPicPr>
          <p:nvPr/>
        </p:nvPicPr>
        <p:blipFill>
          <a:blip r:embed="rId4" cstate="print"/>
          <a:srcRect/>
          <a:stretch>
            <a:fillRect/>
          </a:stretch>
        </p:blipFill>
        <p:spPr bwMode="auto">
          <a:xfrm>
            <a:off x="467544" y="3717032"/>
            <a:ext cx="3672408" cy="2448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Лист шаблона Музыка Powerpoint"/>
          <p:cNvPicPr>
            <a:picLocks noChangeAspect="1" noChangeArrowheads="1"/>
          </p:cNvPicPr>
          <p:nvPr/>
        </p:nvPicPr>
        <p:blipFill>
          <a:blip r:embed="rId2" cstate="print"/>
          <a:srcRect b="3801"/>
          <a:stretch>
            <a:fillRect/>
          </a:stretch>
        </p:blipFill>
        <p:spPr bwMode="auto">
          <a:xfrm>
            <a:off x="0" y="0"/>
            <a:ext cx="9144000" cy="6858000"/>
          </a:xfrm>
          <a:prstGeom prst="rect">
            <a:avLst/>
          </a:prstGeom>
          <a:noFill/>
        </p:spPr>
      </p:pic>
      <p:sp>
        <p:nvSpPr>
          <p:cNvPr id="3" name="Прямоугольник 2"/>
          <p:cNvSpPr/>
          <p:nvPr/>
        </p:nvSpPr>
        <p:spPr>
          <a:xfrm>
            <a:off x="467544" y="476672"/>
            <a:ext cx="8208912" cy="3046988"/>
          </a:xfrm>
          <a:prstGeom prst="rect">
            <a:avLst/>
          </a:prstGeom>
          <a:solidFill>
            <a:schemeClr val="accent1">
              <a:lumMod val="40000"/>
              <a:lumOff val="60000"/>
            </a:schemeClr>
          </a:solidFill>
        </p:spPr>
        <p:txBody>
          <a:bodyPr wrap="square">
            <a:spAutoFit/>
          </a:bodyPr>
          <a:lstStyle/>
          <a:p>
            <a:pPr fontAlgn="base"/>
            <a:r>
              <a:rPr lang="ru-RU" sz="1600" b="1" dirty="0">
                <a:latin typeface="Verdana" pitchFamily="34" charset="0"/>
                <a:ea typeface="Verdana" pitchFamily="34" charset="0"/>
                <a:cs typeface="Verdana" pitchFamily="34" charset="0"/>
              </a:rPr>
              <a:t>В 2013 г. композитор участвовала в Лондонском фестивале «</a:t>
            </a:r>
            <a:r>
              <a:rPr lang="ru-RU" sz="1600" b="1" dirty="0" err="1">
                <a:latin typeface="Verdana" pitchFamily="34" charset="0"/>
                <a:ea typeface="Verdana" pitchFamily="34" charset="0"/>
                <a:cs typeface="Verdana" pitchFamily="34" charset="0"/>
              </a:rPr>
              <a:t>The</a:t>
            </a:r>
            <a:r>
              <a:rPr lang="ru-RU" sz="1600" b="1" dirty="0">
                <a:latin typeface="Verdana" pitchFamily="34" charset="0"/>
                <a:ea typeface="Verdana" pitchFamily="34" charset="0"/>
                <a:cs typeface="Verdana" pitchFamily="34" charset="0"/>
              </a:rPr>
              <a:t> </a:t>
            </a:r>
            <a:r>
              <a:rPr lang="ru-RU" sz="1600" b="1" dirty="0" err="1">
                <a:latin typeface="Verdana" pitchFamily="34" charset="0"/>
                <a:ea typeface="Verdana" pitchFamily="34" charset="0"/>
                <a:cs typeface="Verdana" pitchFamily="34" charset="0"/>
              </a:rPr>
              <a:t>rest</a:t>
            </a:r>
            <a:r>
              <a:rPr lang="ru-RU" sz="1600" b="1" dirty="0">
                <a:latin typeface="Verdana" pitchFamily="34" charset="0"/>
                <a:ea typeface="Verdana" pitchFamily="34" charset="0"/>
                <a:cs typeface="Verdana" pitchFamily="34" charset="0"/>
              </a:rPr>
              <a:t> </a:t>
            </a:r>
            <a:r>
              <a:rPr lang="ru-RU" sz="1600" b="1" dirty="0" err="1">
                <a:latin typeface="Verdana" pitchFamily="34" charset="0"/>
                <a:ea typeface="Verdana" pitchFamily="34" charset="0"/>
                <a:cs typeface="Verdana" pitchFamily="34" charset="0"/>
              </a:rPr>
              <a:t>is</a:t>
            </a:r>
            <a:r>
              <a:rPr lang="ru-RU" sz="1600" b="1" dirty="0">
                <a:latin typeface="Verdana" pitchFamily="34" charset="0"/>
                <a:ea typeface="Verdana" pitchFamily="34" charset="0"/>
                <a:cs typeface="Verdana" pitchFamily="34" charset="0"/>
              </a:rPr>
              <a:t> </a:t>
            </a:r>
            <a:r>
              <a:rPr lang="ru-RU" sz="1600" b="1" dirty="0" err="1">
                <a:latin typeface="Verdana" pitchFamily="34" charset="0"/>
                <a:ea typeface="Verdana" pitchFamily="34" charset="0"/>
                <a:cs typeface="Verdana" pitchFamily="34" charset="0"/>
              </a:rPr>
              <a:t>noise</a:t>
            </a:r>
            <a:r>
              <a:rPr lang="ru-RU" sz="1600" b="1" dirty="0">
                <a:latin typeface="Verdana" pitchFamily="34" charset="0"/>
                <a:ea typeface="Verdana" pitchFamily="34" charset="0"/>
                <a:cs typeface="Verdana" pitchFamily="34" charset="0"/>
              </a:rPr>
              <a:t>».</a:t>
            </a:r>
          </a:p>
          <a:p>
            <a:pPr fontAlgn="base"/>
            <a:r>
              <a:rPr lang="ru-RU" sz="1600" b="1" dirty="0">
                <a:latin typeface="Verdana" pitchFamily="34" charset="0"/>
                <a:ea typeface="Verdana" pitchFamily="34" charset="0"/>
                <a:cs typeface="Verdana" pitchFamily="34" charset="0"/>
              </a:rPr>
              <a:t>В 2016 г. София </a:t>
            </a:r>
            <a:r>
              <a:rPr lang="ru-RU" sz="1600" b="1" dirty="0" err="1">
                <a:latin typeface="Verdana" pitchFamily="34" charset="0"/>
                <a:ea typeface="Verdana" pitchFamily="34" charset="0"/>
                <a:cs typeface="Verdana" pitchFamily="34" charset="0"/>
              </a:rPr>
              <a:t>Губайдулина</a:t>
            </a:r>
            <a:r>
              <a:rPr lang="ru-RU" sz="1600" b="1" dirty="0">
                <a:latin typeface="Verdana" pitchFamily="34" charset="0"/>
                <a:ea typeface="Verdana" pitchFamily="34" charset="0"/>
                <a:cs typeface="Verdana" pitchFamily="34" charset="0"/>
              </a:rPr>
              <a:t> приехала в Казань на встречу с мэрией города.</a:t>
            </a:r>
          </a:p>
          <a:p>
            <a:pPr fontAlgn="base"/>
            <a:r>
              <a:rPr lang="ru-RU" sz="1600" b="1" dirty="0">
                <a:latin typeface="Verdana" pitchFamily="34" charset="0"/>
                <a:ea typeface="Verdana" pitchFamily="34" charset="0"/>
                <a:cs typeface="Verdana" pitchFamily="34" charset="0"/>
              </a:rPr>
              <a:t>В 2017 г. она получила степень почётного доктора музыки в Консерватории Новой Англии.</a:t>
            </a:r>
          </a:p>
          <a:p>
            <a:pPr fontAlgn="base"/>
            <a:r>
              <a:rPr lang="ru-RU" sz="1600" b="1" dirty="0">
                <a:latin typeface="Verdana" pitchFamily="34" charset="0"/>
                <a:ea typeface="Verdana" pitchFamily="34" charset="0"/>
                <a:cs typeface="Verdana" pitchFamily="34" charset="0"/>
              </a:rPr>
              <a:t>В 2018 г. София </a:t>
            </a:r>
            <a:r>
              <a:rPr lang="ru-RU" sz="1600" b="1" dirty="0" err="1">
                <a:latin typeface="Verdana" pitchFamily="34" charset="0"/>
                <a:ea typeface="Verdana" pitchFamily="34" charset="0"/>
                <a:cs typeface="Verdana" pitchFamily="34" charset="0"/>
              </a:rPr>
              <a:t>Асгатовна</a:t>
            </a:r>
            <a:r>
              <a:rPr lang="ru-RU" sz="1600" b="1" dirty="0">
                <a:latin typeface="Verdana" pitchFamily="34" charset="0"/>
                <a:ea typeface="Verdana" pitchFamily="34" charset="0"/>
                <a:cs typeface="Verdana" pitchFamily="34" charset="0"/>
              </a:rPr>
              <a:t> стала членом Академии кинематографических искусств и наук в США.</a:t>
            </a:r>
          </a:p>
          <a:p>
            <a:pPr fontAlgn="base"/>
            <a:r>
              <a:rPr lang="ru-RU" sz="1600" b="1" dirty="0">
                <a:latin typeface="Verdana" pitchFamily="34" charset="0"/>
                <a:ea typeface="Verdana" pitchFamily="34" charset="0"/>
                <a:cs typeface="Verdana" pitchFamily="34" charset="0"/>
              </a:rPr>
              <a:t>В августе 2020 г. София </a:t>
            </a:r>
            <a:r>
              <a:rPr lang="ru-RU" sz="1600" b="1" dirty="0" err="1">
                <a:latin typeface="Verdana" pitchFamily="34" charset="0"/>
                <a:ea typeface="Verdana" pitchFamily="34" charset="0"/>
                <a:cs typeface="Verdana" pitchFamily="34" charset="0"/>
              </a:rPr>
              <a:t>Губайдулина</a:t>
            </a:r>
            <a:r>
              <a:rPr lang="ru-RU" sz="1600" b="1" dirty="0">
                <a:latin typeface="Verdana" pitchFamily="34" charset="0"/>
                <a:ea typeface="Verdana" pitchFamily="34" charset="0"/>
                <a:cs typeface="Verdana" pitchFamily="34" charset="0"/>
              </a:rPr>
              <a:t> дала интервью передаче «</a:t>
            </a:r>
            <a:r>
              <a:rPr lang="ru-RU" sz="1600" b="1" dirty="0" err="1">
                <a:latin typeface="Verdana" pitchFamily="34" charset="0"/>
                <a:ea typeface="Verdana" pitchFamily="34" charset="0"/>
                <a:cs typeface="Verdana" pitchFamily="34" charset="0"/>
              </a:rPr>
              <a:t>Энигма</a:t>
            </a:r>
            <a:r>
              <a:rPr lang="ru-RU" sz="1600" b="1" dirty="0">
                <a:latin typeface="Verdana" pitchFamily="34" charset="0"/>
                <a:ea typeface="Verdana" pitchFamily="34" charset="0"/>
                <a:cs typeface="Verdana" pitchFamily="34" charset="0"/>
              </a:rPr>
              <a:t>» телеканала «Культура», где рассказала об источниках вдохновения и своём взгляде на современные проблемы.</a:t>
            </a:r>
          </a:p>
        </p:txBody>
      </p:sp>
      <p:pic>
        <p:nvPicPr>
          <p:cNvPr id="20482" name="Picture 2" descr="Александр Сладковский: &amp;quot;София Губайдулина — это Татарстан, а Татарстан —  это Губайдулина&amp;quot; — Татцентр.ру"/>
          <p:cNvPicPr>
            <a:picLocks noChangeAspect="1" noChangeArrowheads="1"/>
          </p:cNvPicPr>
          <p:nvPr/>
        </p:nvPicPr>
        <p:blipFill>
          <a:blip r:embed="rId3" cstate="print"/>
          <a:srcRect/>
          <a:stretch>
            <a:fillRect/>
          </a:stretch>
        </p:blipFill>
        <p:spPr bwMode="auto">
          <a:xfrm>
            <a:off x="5004048" y="3717032"/>
            <a:ext cx="3366374" cy="26930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484" name="Picture 4" descr="БГАМ - Фотогалерея"/>
          <p:cNvPicPr>
            <a:picLocks noChangeAspect="1" noChangeArrowheads="1"/>
          </p:cNvPicPr>
          <p:nvPr/>
        </p:nvPicPr>
        <p:blipFill>
          <a:blip r:embed="rId4" cstate="print"/>
          <a:srcRect/>
          <a:stretch>
            <a:fillRect/>
          </a:stretch>
        </p:blipFill>
        <p:spPr bwMode="auto">
          <a:xfrm>
            <a:off x="611560" y="3717032"/>
            <a:ext cx="3905090" cy="27677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248</Words>
  <Application>Microsoft Office PowerPoint</Application>
  <PresentationFormat>Экран (4:3)</PresentationFormat>
  <Paragraphs>40</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Надежда</dc:creator>
  <cp:lastModifiedBy>Надежда</cp:lastModifiedBy>
  <cp:revision>7</cp:revision>
  <dcterms:created xsi:type="dcterms:W3CDTF">2021-10-25T18:14:12Z</dcterms:created>
  <dcterms:modified xsi:type="dcterms:W3CDTF">2021-10-25T19:20:07Z</dcterms:modified>
</cp:coreProperties>
</file>